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93" r:id="rId5"/>
    <p:sldId id="295" r:id="rId6"/>
    <p:sldId id="443" r:id="rId7"/>
    <p:sldId id="311" r:id="rId8"/>
    <p:sldId id="306" r:id="rId9"/>
    <p:sldId id="417" r:id="rId10"/>
    <p:sldId id="335" r:id="rId11"/>
    <p:sldId id="445" r:id="rId12"/>
    <p:sldId id="442" r:id="rId13"/>
    <p:sldId id="447" r:id="rId14"/>
  </p:sldIdLst>
  <p:sldSz cx="9144000" cy="6858000" type="screen4x3"/>
  <p:notesSz cx="6797675" cy="9926638"/>
  <p:defaultTextStyle>
    <a:defPPr>
      <a:defRPr lang="nl-NL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alesca Retel" initials="VR" lastIdx="1" clrIdx="0"/>
  <p:cmAuthor id="1" name="Vincent De Jong" initials="VDJ" lastIdx="8" clrIdx="1"/>
  <p:cmAuthor id="2" name="Rianne Seefat" initials="RS" lastIdx="9" clrIdx="2">
    <p:extLst>
      <p:ext uri="{19B8F6BF-5375-455C-9EA6-DF929625EA0E}">
        <p15:presenceInfo xmlns:p15="http://schemas.microsoft.com/office/powerpoint/2012/main" userId="S-1-5-21-1409082233-746137067-1708537768-211728" providerId="AD"/>
      </p:ext>
    </p:extLst>
  </p:cmAuthor>
  <p:cmAuthor id="3" name="Rianne Seefat" initials="RS [2]" lastIdx="1" clrIdx="3">
    <p:extLst>
      <p:ext uri="{19B8F6BF-5375-455C-9EA6-DF929625EA0E}">
        <p15:presenceInfo xmlns:p15="http://schemas.microsoft.com/office/powerpoint/2012/main" userId="2db6066c2117cd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CCECFF"/>
    <a:srgbClr val="3399FF"/>
    <a:srgbClr val="0099FF"/>
    <a:srgbClr val="0000FF"/>
    <a:srgbClr val="C00000"/>
    <a:srgbClr val="66FF33"/>
    <a:srgbClr val="FF5050"/>
    <a:srgbClr val="FF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01" autoAdjust="0"/>
    <p:restoredTop sz="95414" autoAdjust="0"/>
  </p:normalViewPr>
  <p:slideViewPr>
    <p:cSldViewPr>
      <p:cViewPr varScale="1">
        <p:scale>
          <a:sx n="127" d="100"/>
          <a:sy n="127" d="100"/>
        </p:scale>
        <p:origin x="1452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6666"/>
    </p:cViewPr>
  </p:sorterViewPr>
  <p:notesViewPr>
    <p:cSldViewPr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nki-avl\shared\Groups\Subito%20M16BRC\M16BRC\Registratie\Enrollment%20SUBITO%20(bijgewerkt%20door%20IE%20op%20220530)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nki-avl\shared\Groups\Subito%20M16BRC\M16BRC\Registratie\Enrollment%20SUBITO%20(bijgewerkt%20door%20IE%20op%20220530)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407405278719722E-2"/>
          <c:y val="5.1400554097404488E-2"/>
          <c:w val="0.46835105465831378"/>
          <c:h val="0.776114756488772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Grafieken!$A$3</c:f>
              <c:strCache>
                <c:ptCount val="1"/>
                <c:pt idx="0">
                  <c:v>Volledig ingevuld</c:v>
                </c:pt>
              </c:strCache>
            </c:strRef>
          </c:tx>
          <c:invertIfNegative val="0"/>
          <c:cat>
            <c:strRef>
              <c:f>Grafieken!$B$2:$C$2</c:f>
              <c:strCache>
                <c:ptCount val="2"/>
                <c:pt idx="0">
                  <c:v>Kwaliteit van Leven - 1</c:v>
                </c:pt>
                <c:pt idx="1">
                  <c:v>Cognitie - 1</c:v>
                </c:pt>
              </c:strCache>
            </c:strRef>
          </c:cat>
          <c:val>
            <c:numRef>
              <c:f>Grafieken!$B$3:$C$3</c:f>
              <c:numCache>
                <c:formatCode>General</c:formatCode>
                <c:ptCount val="2"/>
                <c:pt idx="0">
                  <c:v>235</c:v>
                </c:pt>
                <c:pt idx="1">
                  <c:v>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7E-487F-8633-7454E997D40A}"/>
            </c:ext>
          </c:extLst>
        </c:ser>
        <c:ser>
          <c:idx val="1"/>
          <c:order val="1"/>
          <c:tx>
            <c:strRef>
              <c:f>Grafieken!$A$4</c:f>
              <c:strCache>
                <c:ptCount val="1"/>
                <c:pt idx="0">
                  <c:v>Deels ingevuld</c:v>
                </c:pt>
              </c:strCache>
            </c:strRef>
          </c:tx>
          <c:invertIfNegative val="0"/>
          <c:cat>
            <c:strRef>
              <c:f>Grafieken!$B$2:$C$2</c:f>
              <c:strCache>
                <c:ptCount val="2"/>
                <c:pt idx="0">
                  <c:v>Kwaliteit van Leven - 1</c:v>
                </c:pt>
                <c:pt idx="1">
                  <c:v>Cognitie - 1</c:v>
                </c:pt>
              </c:strCache>
            </c:strRef>
          </c:cat>
          <c:val>
            <c:numRef>
              <c:f>Grafieken!$B$4:$C$4</c:f>
              <c:numCache>
                <c:formatCode>General</c:formatCode>
                <c:ptCount val="2"/>
                <c:pt idx="0">
                  <c:v>17</c:v>
                </c:pt>
                <c:pt idx="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7E-487F-8633-7454E997D40A}"/>
            </c:ext>
          </c:extLst>
        </c:ser>
        <c:ser>
          <c:idx val="3"/>
          <c:order val="2"/>
          <c:tx>
            <c:strRef>
              <c:f>Grafieken!$A$5</c:f>
              <c:strCache>
                <c:ptCount val="1"/>
                <c:pt idx="0">
                  <c:v>Niet ingevuld</c:v>
                </c:pt>
              </c:strCache>
            </c:strRef>
          </c:tx>
          <c:invertIfNegative val="0"/>
          <c:cat>
            <c:strRef>
              <c:f>Grafieken!$B$2:$C$2</c:f>
              <c:strCache>
                <c:ptCount val="2"/>
                <c:pt idx="0">
                  <c:v>Kwaliteit van Leven - 1</c:v>
                </c:pt>
                <c:pt idx="1">
                  <c:v>Cognitie - 1</c:v>
                </c:pt>
              </c:strCache>
            </c:strRef>
          </c:cat>
          <c:val>
            <c:numRef>
              <c:f>Grafieken!$B$5:$C$5</c:f>
              <c:numCache>
                <c:formatCode>General</c:formatCode>
                <c:ptCount val="2"/>
                <c:pt idx="0">
                  <c:v>60</c:v>
                </c:pt>
                <c:pt idx="1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7E-487F-8633-7454E997D40A}"/>
            </c:ext>
          </c:extLst>
        </c:ser>
        <c:ser>
          <c:idx val="4"/>
          <c:order val="3"/>
          <c:tx>
            <c:strRef>
              <c:f>Grafieken!$A$6</c:f>
              <c:strCache>
                <c:ptCount val="1"/>
                <c:pt idx="0">
                  <c:v>Pending</c:v>
                </c:pt>
              </c:strCache>
            </c:strRef>
          </c:tx>
          <c:invertIfNegative val="0"/>
          <c:cat>
            <c:strRef>
              <c:f>Grafieken!$B$2:$C$2</c:f>
              <c:strCache>
                <c:ptCount val="2"/>
                <c:pt idx="0">
                  <c:v>Kwaliteit van Leven - 1</c:v>
                </c:pt>
                <c:pt idx="1">
                  <c:v>Cognitie - 1</c:v>
                </c:pt>
              </c:strCache>
            </c:strRef>
          </c:cat>
          <c:val>
            <c:numRef>
              <c:f>Grafieken!$B$6:$C$6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3-987E-487F-8633-7454E997D4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124864"/>
        <c:axId val="91126400"/>
      </c:barChart>
      <c:catAx>
        <c:axId val="91124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1126400"/>
        <c:crosses val="autoZero"/>
        <c:auto val="1"/>
        <c:lblAlgn val="ctr"/>
        <c:lblOffset val="100"/>
        <c:noMultiLvlLbl val="0"/>
      </c:catAx>
      <c:valAx>
        <c:axId val="91126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11248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3177017964741877"/>
          <c:y val="0.36697130013582163"/>
          <c:w val="0.27070040344861318"/>
          <c:h val="0.29553778095981714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Grafieken!$A$10</c:f>
              <c:strCache>
                <c:ptCount val="1"/>
                <c:pt idx="0">
                  <c:v>Volledig ingevuld</c:v>
                </c:pt>
              </c:strCache>
            </c:strRef>
          </c:tx>
          <c:invertIfNegative val="0"/>
          <c:cat>
            <c:strRef>
              <c:f>Grafieken!$B$9:$H$9</c:f>
              <c:strCache>
                <c:ptCount val="7"/>
                <c:pt idx="0">
                  <c:v>Kwaliteit van Leven -1</c:v>
                </c:pt>
                <c:pt idx="1">
                  <c:v>Cognitie -1</c:v>
                </c:pt>
                <c:pt idx="2">
                  <c:v>Kwaliteit van Leven - 2</c:v>
                </c:pt>
                <c:pt idx="3">
                  <c:v>Kwaliteit van Leven - 3</c:v>
                </c:pt>
                <c:pt idx="4">
                  <c:v>Cognitie -2</c:v>
                </c:pt>
                <c:pt idx="5">
                  <c:v>Kwaliteit van Leven - 4</c:v>
                </c:pt>
                <c:pt idx="6">
                  <c:v>Cognitie -3</c:v>
                </c:pt>
              </c:strCache>
            </c:strRef>
          </c:cat>
          <c:val>
            <c:numRef>
              <c:f>Grafieken!$B$10:$H$10</c:f>
              <c:numCache>
                <c:formatCode>General</c:formatCode>
                <c:ptCount val="7"/>
                <c:pt idx="0">
                  <c:v>142</c:v>
                </c:pt>
                <c:pt idx="1">
                  <c:v>132</c:v>
                </c:pt>
                <c:pt idx="2">
                  <c:v>115</c:v>
                </c:pt>
                <c:pt idx="3">
                  <c:v>46</c:v>
                </c:pt>
                <c:pt idx="4">
                  <c:v>44</c:v>
                </c:pt>
                <c:pt idx="5">
                  <c:v>34</c:v>
                </c:pt>
                <c:pt idx="6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17-4A64-854B-3F0066E4E2AE}"/>
            </c:ext>
          </c:extLst>
        </c:ser>
        <c:ser>
          <c:idx val="1"/>
          <c:order val="1"/>
          <c:tx>
            <c:strRef>
              <c:f>Grafieken!$A$11</c:f>
              <c:strCache>
                <c:ptCount val="1"/>
                <c:pt idx="0">
                  <c:v>Deels ingevuld</c:v>
                </c:pt>
              </c:strCache>
            </c:strRef>
          </c:tx>
          <c:invertIfNegative val="0"/>
          <c:cat>
            <c:strRef>
              <c:f>Grafieken!$B$9:$H$9</c:f>
              <c:strCache>
                <c:ptCount val="7"/>
                <c:pt idx="0">
                  <c:v>Kwaliteit van Leven -1</c:v>
                </c:pt>
                <c:pt idx="1">
                  <c:v>Cognitie -1</c:v>
                </c:pt>
                <c:pt idx="2">
                  <c:v>Kwaliteit van Leven - 2</c:v>
                </c:pt>
                <c:pt idx="3">
                  <c:v>Kwaliteit van Leven - 3</c:v>
                </c:pt>
                <c:pt idx="4">
                  <c:v>Cognitie -2</c:v>
                </c:pt>
                <c:pt idx="5">
                  <c:v>Kwaliteit van Leven - 4</c:v>
                </c:pt>
                <c:pt idx="6">
                  <c:v>Cognitie -3</c:v>
                </c:pt>
              </c:strCache>
            </c:strRef>
          </c:cat>
          <c:val>
            <c:numRef>
              <c:f>Grafieken!$B$11:$H$11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5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17-4A64-854B-3F0066E4E2AE}"/>
            </c:ext>
          </c:extLst>
        </c:ser>
        <c:ser>
          <c:idx val="3"/>
          <c:order val="2"/>
          <c:tx>
            <c:strRef>
              <c:f>Grafieken!$A$12</c:f>
              <c:strCache>
                <c:ptCount val="1"/>
                <c:pt idx="0">
                  <c:v>Niet ingevuld</c:v>
                </c:pt>
              </c:strCache>
            </c:strRef>
          </c:tx>
          <c:invertIfNegative val="0"/>
          <c:cat>
            <c:strRef>
              <c:f>Grafieken!$B$9:$H$9</c:f>
              <c:strCache>
                <c:ptCount val="7"/>
                <c:pt idx="0">
                  <c:v>Kwaliteit van Leven -1</c:v>
                </c:pt>
                <c:pt idx="1">
                  <c:v>Cognitie -1</c:v>
                </c:pt>
                <c:pt idx="2">
                  <c:v>Kwaliteit van Leven - 2</c:v>
                </c:pt>
                <c:pt idx="3">
                  <c:v>Kwaliteit van Leven - 3</c:v>
                </c:pt>
                <c:pt idx="4">
                  <c:v>Cognitie -2</c:v>
                </c:pt>
                <c:pt idx="5">
                  <c:v>Kwaliteit van Leven - 4</c:v>
                </c:pt>
                <c:pt idx="6">
                  <c:v>Cognitie -3</c:v>
                </c:pt>
              </c:strCache>
            </c:strRef>
          </c:cat>
          <c:val>
            <c:numRef>
              <c:f>Grafieken!$B$12:$H$12</c:f>
              <c:numCache>
                <c:formatCode>General</c:formatCode>
                <c:ptCount val="7"/>
                <c:pt idx="0">
                  <c:v>8</c:v>
                </c:pt>
                <c:pt idx="1">
                  <c:v>14</c:v>
                </c:pt>
                <c:pt idx="2">
                  <c:v>14</c:v>
                </c:pt>
                <c:pt idx="3">
                  <c:v>12</c:v>
                </c:pt>
                <c:pt idx="4">
                  <c:v>13</c:v>
                </c:pt>
                <c:pt idx="5">
                  <c:v>9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17-4A64-854B-3F0066E4E2AE}"/>
            </c:ext>
          </c:extLst>
        </c:ser>
        <c:ser>
          <c:idx val="4"/>
          <c:order val="3"/>
          <c:tx>
            <c:strRef>
              <c:f>Grafieken!$A$13</c:f>
              <c:strCache>
                <c:ptCount val="1"/>
                <c:pt idx="0">
                  <c:v>Meting volgt nog</c:v>
                </c:pt>
              </c:strCache>
            </c:strRef>
          </c:tx>
          <c:invertIfNegative val="0"/>
          <c:cat>
            <c:strRef>
              <c:f>Grafieken!$B$9:$H$9</c:f>
              <c:strCache>
                <c:ptCount val="7"/>
                <c:pt idx="0">
                  <c:v>Kwaliteit van Leven -1</c:v>
                </c:pt>
                <c:pt idx="1">
                  <c:v>Cognitie -1</c:v>
                </c:pt>
                <c:pt idx="2">
                  <c:v>Kwaliteit van Leven - 2</c:v>
                </c:pt>
                <c:pt idx="3">
                  <c:v>Kwaliteit van Leven - 3</c:v>
                </c:pt>
                <c:pt idx="4">
                  <c:v>Cognitie -2</c:v>
                </c:pt>
                <c:pt idx="5">
                  <c:v>Kwaliteit van Leven - 4</c:v>
                </c:pt>
                <c:pt idx="6">
                  <c:v>Cognitie -3</c:v>
                </c:pt>
              </c:strCache>
            </c:strRef>
          </c:cat>
          <c:val>
            <c:numRef>
              <c:f>Grafieken!$B$13:$H$13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21</c:v>
                </c:pt>
                <c:pt idx="3">
                  <c:v>97</c:v>
                </c:pt>
                <c:pt idx="4">
                  <c:v>97</c:v>
                </c:pt>
                <c:pt idx="5">
                  <c:v>112</c:v>
                </c:pt>
                <c:pt idx="6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17-4A64-854B-3F0066E4E2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491328"/>
        <c:axId val="91505408"/>
      </c:barChart>
      <c:catAx>
        <c:axId val="91491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1505408"/>
        <c:crosses val="autoZero"/>
        <c:auto val="1"/>
        <c:lblAlgn val="ctr"/>
        <c:lblOffset val="100"/>
        <c:noMultiLvlLbl val="0"/>
      </c:catAx>
      <c:valAx>
        <c:axId val="915054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14913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SUBITO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E7B22-D1EC-7E44-BF71-77A824EAA9BA}" type="datetimeFigureOut">
              <a:rPr lang="nl-NL" smtClean="0"/>
              <a:t>2-12-2022</a:t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6F17E-8979-864E-A1C4-713A8098DC9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809868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SUBITO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98F6BF-DC77-364A-8490-B09C41B53586}" type="datetimeFigureOut">
              <a:rPr lang="nl-NL" smtClean="0"/>
              <a:t>2-12-2022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E8A97-A5E5-6D43-A8EA-C12DA4560A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0956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E8A97-A5E5-6D43-A8EA-C12DA4560A3D}" type="slidenum">
              <a:rPr lang="en-US" smtClean="0"/>
              <a:t>1</a:t>
            </a:fld>
            <a:endParaRPr lang="en-US" dirty="0"/>
          </a:p>
        </p:txBody>
      </p:sp>
      <p:sp>
        <p:nvSpPr>
          <p:cNvPr id="6" name="Tijdelijke aanduiding voor koptekst 5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dirty="0"/>
              <a:t>SUBITO</a:t>
            </a:r>
          </a:p>
        </p:txBody>
      </p:sp>
    </p:spTree>
    <p:extLst>
      <p:ext uri="{BB962C8B-B14F-4D97-AF65-F5344CB8AC3E}">
        <p14:creationId xmlns:p14="http://schemas.microsoft.com/office/powerpoint/2010/main" val="122096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E8A97-A5E5-6D43-A8EA-C12DA4560A3D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dirty="0"/>
              <a:t>SUBITO</a:t>
            </a:r>
          </a:p>
        </p:txBody>
      </p:sp>
    </p:spTree>
    <p:extLst>
      <p:ext uri="{BB962C8B-B14F-4D97-AF65-F5344CB8AC3E}">
        <p14:creationId xmlns:p14="http://schemas.microsoft.com/office/powerpoint/2010/main" val="1884775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E8A97-A5E5-6D43-A8EA-C12DA4560A3D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dirty="0"/>
              <a:t>SUBITO</a:t>
            </a:r>
          </a:p>
        </p:txBody>
      </p:sp>
    </p:spTree>
    <p:extLst>
      <p:ext uri="{BB962C8B-B14F-4D97-AF65-F5344CB8AC3E}">
        <p14:creationId xmlns:p14="http://schemas.microsoft.com/office/powerpoint/2010/main" val="1984308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E8A97-A5E5-6D43-A8EA-C12DA4560A3D}" type="slidenum">
              <a:rPr lang="en-US" smtClean="0"/>
              <a:t>4</a:t>
            </a:fld>
            <a:endParaRPr lang="en-US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SUBITO</a:t>
            </a:r>
          </a:p>
        </p:txBody>
      </p:sp>
    </p:spTree>
    <p:extLst>
      <p:ext uri="{BB962C8B-B14F-4D97-AF65-F5344CB8AC3E}">
        <p14:creationId xmlns:p14="http://schemas.microsoft.com/office/powerpoint/2010/main" val="1884775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E8A97-A5E5-6D43-A8EA-C12DA4560A3D}" type="slidenum">
              <a:rPr lang="en-US" smtClean="0"/>
              <a:t>5</a:t>
            </a:fld>
            <a:endParaRPr lang="en-US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SUBITO</a:t>
            </a:r>
          </a:p>
        </p:txBody>
      </p:sp>
    </p:spTree>
    <p:extLst>
      <p:ext uri="{BB962C8B-B14F-4D97-AF65-F5344CB8AC3E}">
        <p14:creationId xmlns:p14="http://schemas.microsoft.com/office/powerpoint/2010/main" val="1884775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SUBITO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AE8A97-A5E5-6D43-A8EA-C12DA4560A3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02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E8A97-A5E5-6D43-A8EA-C12DA4560A3D}" type="slidenum">
              <a:rPr lang="en-US" smtClean="0"/>
              <a:t>7</a:t>
            </a:fld>
            <a:endParaRPr lang="en-US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SUBITO</a:t>
            </a:r>
          </a:p>
        </p:txBody>
      </p:sp>
    </p:spTree>
    <p:extLst>
      <p:ext uri="{BB962C8B-B14F-4D97-AF65-F5344CB8AC3E}">
        <p14:creationId xmlns:p14="http://schemas.microsoft.com/office/powerpoint/2010/main" val="1884775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>
              <a:solidFill>
                <a:schemeClr val="accent2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E8A97-A5E5-6D43-A8EA-C12DA4560A3D}" type="slidenum">
              <a:rPr lang="en-US" smtClean="0"/>
              <a:t>8</a:t>
            </a:fld>
            <a:endParaRPr lang="en-US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SUBITO</a:t>
            </a:r>
          </a:p>
        </p:txBody>
      </p:sp>
    </p:spTree>
    <p:extLst>
      <p:ext uri="{BB962C8B-B14F-4D97-AF65-F5344CB8AC3E}">
        <p14:creationId xmlns:p14="http://schemas.microsoft.com/office/powerpoint/2010/main" val="4220381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E8A97-A5E5-6D43-A8EA-C12DA4560A3D}" type="slidenum">
              <a:rPr lang="en-US" smtClean="0"/>
              <a:t>9</a:t>
            </a:fld>
            <a:endParaRPr lang="en-US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SUBITO</a:t>
            </a:r>
          </a:p>
        </p:txBody>
      </p:sp>
    </p:spTree>
    <p:extLst>
      <p:ext uri="{BB962C8B-B14F-4D97-AF65-F5344CB8AC3E}">
        <p14:creationId xmlns:p14="http://schemas.microsoft.com/office/powerpoint/2010/main" val="1917893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E8A97-A5E5-6D43-A8EA-C12DA4560A3D}" type="slidenum">
              <a:rPr lang="en-US" smtClean="0"/>
              <a:t>10</a:t>
            </a:fld>
            <a:endParaRPr lang="en-US"/>
          </a:p>
        </p:txBody>
      </p:sp>
      <p:sp>
        <p:nvSpPr>
          <p:cNvPr id="7" name="Tijdelijke aanduiding voor koptekst 6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SUBITO</a:t>
            </a:r>
          </a:p>
        </p:txBody>
      </p:sp>
    </p:spTree>
    <p:extLst>
      <p:ext uri="{BB962C8B-B14F-4D97-AF65-F5344CB8AC3E}">
        <p14:creationId xmlns:p14="http://schemas.microsoft.com/office/powerpoint/2010/main" val="2703733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>
            <a:off x="-108520" y="0"/>
            <a:ext cx="9252520" cy="6858000"/>
          </a:xfrm>
          <a:prstGeom prst="rect">
            <a:avLst/>
          </a:prstGeom>
          <a:solidFill>
            <a:srgbClr val="ACBF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95536" y="4869160"/>
            <a:ext cx="6120680" cy="134132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4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95536" y="332656"/>
            <a:ext cx="8280920" cy="4248472"/>
          </a:xfrm>
          <a:solidFill>
            <a:schemeClr val="bg1">
              <a:alpha val="2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271687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>
            <a:off x="0" y="0"/>
            <a:ext cx="9180512" cy="6858000"/>
          </a:xfrm>
          <a:prstGeom prst="rect">
            <a:avLst/>
          </a:prstGeom>
          <a:solidFill>
            <a:srgbClr val="ACBF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4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95536" y="404664"/>
            <a:ext cx="3960464" cy="5976664"/>
          </a:xfrm>
          <a:solidFill>
            <a:schemeClr val="bg2">
              <a:alpha val="2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6" name="Tijdelijke aanduiding voor afbeelding 2"/>
          <p:cNvSpPr>
            <a:spLocks noGrp="1"/>
          </p:cNvSpPr>
          <p:nvPr>
            <p:ph type="pic" idx="10"/>
          </p:nvPr>
        </p:nvSpPr>
        <p:spPr>
          <a:xfrm>
            <a:off x="4788024" y="404664"/>
            <a:ext cx="3960440" cy="5976664"/>
          </a:xfrm>
          <a:solidFill>
            <a:schemeClr val="bg2">
              <a:alpha val="2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pic>
        <p:nvPicPr>
          <p:cNvPr id="7" name="Picture 1"/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5" t="16771" r="14369" b="32140"/>
          <a:stretch/>
        </p:blipFill>
        <p:spPr bwMode="auto">
          <a:xfrm>
            <a:off x="7920506" y="67064"/>
            <a:ext cx="1152128" cy="5699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7283583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>
            <a:off x="-108520" y="0"/>
            <a:ext cx="9289032" cy="6858000"/>
          </a:xfrm>
          <a:prstGeom prst="rect">
            <a:avLst/>
          </a:prstGeom>
          <a:solidFill>
            <a:srgbClr val="ACBF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4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23528" y="404664"/>
            <a:ext cx="4032472" cy="2799336"/>
          </a:xfrm>
          <a:solidFill>
            <a:schemeClr val="bg2">
              <a:alpha val="2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6" name="Tijdelijke aanduiding voor afbeelding 2"/>
          <p:cNvSpPr>
            <a:spLocks noGrp="1"/>
          </p:cNvSpPr>
          <p:nvPr>
            <p:ph type="pic" idx="10"/>
          </p:nvPr>
        </p:nvSpPr>
        <p:spPr>
          <a:xfrm>
            <a:off x="4788024" y="404664"/>
            <a:ext cx="3888432" cy="2799336"/>
          </a:xfrm>
          <a:solidFill>
            <a:schemeClr val="bg2">
              <a:alpha val="2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5" name="Tijdelijke aanduiding voor afbeelding 2"/>
          <p:cNvSpPr>
            <a:spLocks noGrp="1"/>
          </p:cNvSpPr>
          <p:nvPr>
            <p:ph type="pic" idx="11"/>
          </p:nvPr>
        </p:nvSpPr>
        <p:spPr>
          <a:xfrm>
            <a:off x="323528" y="3636000"/>
            <a:ext cx="4032064" cy="2745328"/>
          </a:xfrm>
          <a:solidFill>
            <a:schemeClr val="bg2">
              <a:alpha val="2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7" name="Tijdelijke aanduiding voor afbeelding 2"/>
          <p:cNvSpPr>
            <a:spLocks noGrp="1"/>
          </p:cNvSpPr>
          <p:nvPr>
            <p:ph type="pic" idx="12"/>
          </p:nvPr>
        </p:nvSpPr>
        <p:spPr>
          <a:xfrm>
            <a:off x="4787616" y="3636000"/>
            <a:ext cx="3888840" cy="2745328"/>
          </a:xfrm>
          <a:solidFill>
            <a:schemeClr val="bg2">
              <a:alpha val="2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762523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ACBF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8" name="Tijdelijke aanduiding voor afbeelding 2"/>
          <p:cNvSpPr>
            <a:spLocks noGrp="1"/>
          </p:cNvSpPr>
          <p:nvPr>
            <p:ph type="pic" idx="13"/>
          </p:nvPr>
        </p:nvSpPr>
        <p:spPr>
          <a:xfrm>
            <a:off x="395536" y="476672"/>
            <a:ext cx="3960464" cy="5976664"/>
          </a:xfrm>
          <a:solidFill>
            <a:schemeClr val="bg2">
              <a:alpha val="2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6" name="Tijdelijke aanduiding voor afbeelding 2"/>
          <p:cNvSpPr>
            <a:spLocks noGrp="1"/>
          </p:cNvSpPr>
          <p:nvPr>
            <p:ph type="pic" idx="10"/>
          </p:nvPr>
        </p:nvSpPr>
        <p:spPr>
          <a:xfrm>
            <a:off x="4788024" y="476672"/>
            <a:ext cx="3888432" cy="2727328"/>
          </a:xfrm>
          <a:solidFill>
            <a:schemeClr val="bg2">
              <a:alpha val="2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7" name="Tijdelijke aanduiding voor afbeelding 2"/>
          <p:cNvSpPr>
            <a:spLocks noGrp="1"/>
          </p:cNvSpPr>
          <p:nvPr>
            <p:ph type="pic" idx="12"/>
          </p:nvPr>
        </p:nvSpPr>
        <p:spPr>
          <a:xfrm>
            <a:off x="4787616" y="3636000"/>
            <a:ext cx="3888840" cy="2817336"/>
          </a:xfrm>
          <a:solidFill>
            <a:schemeClr val="bg2">
              <a:alpha val="2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372422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chte verbindingslijn 9"/>
          <p:cNvCxnSpPr/>
          <p:nvPr userDrawn="1"/>
        </p:nvCxnSpPr>
        <p:spPr>
          <a:xfrm>
            <a:off x="450000" y="468000"/>
            <a:ext cx="8244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 userDrawn="1"/>
        </p:nvCxnSpPr>
        <p:spPr>
          <a:xfrm>
            <a:off x="450000" y="6237312"/>
            <a:ext cx="8244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/>
          <p:cNvCxnSpPr/>
          <p:nvPr userDrawn="1"/>
        </p:nvCxnSpPr>
        <p:spPr>
          <a:xfrm>
            <a:off x="450000" y="1628800"/>
            <a:ext cx="8244000" cy="0"/>
          </a:xfrm>
          <a:prstGeom prst="line">
            <a:avLst/>
          </a:prstGeom>
          <a:ln w="635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 userDrawn="1">
            <p:ph type="title"/>
          </p:nvPr>
        </p:nvSpPr>
        <p:spPr/>
        <p:txBody>
          <a:bodyPr lIns="0" tIns="0" rIns="0" bIns="0" anchor="t" anchorCtr="0"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 userDrawn="1">
            <p:ph idx="1"/>
          </p:nvPr>
        </p:nvSpPr>
        <p:spPr>
          <a:xfrm>
            <a:off x="900000" y="1916833"/>
            <a:ext cx="7776456" cy="4209331"/>
          </a:xfrm>
        </p:spPr>
        <p:txBody>
          <a:bodyPr lIns="0" tIns="0" rIns="0" bIns="0" anchor="t" anchorCtr="0"/>
          <a:lstStyle/>
          <a:p>
            <a:pPr lvl="0"/>
            <a:r>
              <a:rPr lang="nl-NL" noProof="0" dirty="0"/>
              <a:t>Klik om de modelstijlen te bewerken</a:t>
            </a:r>
          </a:p>
          <a:p>
            <a:pPr lvl="1"/>
            <a:r>
              <a:rPr lang="nl-NL" noProof="0" dirty="0"/>
              <a:t>Tweede niveau</a:t>
            </a:r>
          </a:p>
          <a:p>
            <a:pPr lvl="2"/>
            <a:r>
              <a:rPr lang="nl-NL" noProof="0" dirty="0"/>
              <a:t>Derde niveau</a:t>
            </a:r>
          </a:p>
          <a:p>
            <a:pPr lvl="3"/>
            <a:r>
              <a:rPr lang="nl-NL" noProof="0" dirty="0"/>
              <a:t>Vierde niveau</a:t>
            </a:r>
          </a:p>
          <a:p>
            <a:pPr lvl="4"/>
            <a:r>
              <a:rPr lang="nl-NL" noProof="0" dirty="0"/>
              <a:t>Vijfde niveau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 userDrawn="1">
            <p:ph type="sldNum" sz="quarter" idx="12"/>
          </p:nvPr>
        </p:nvSpPr>
        <p:spPr>
          <a:xfrm>
            <a:off x="8244408" y="6306983"/>
            <a:ext cx="449592" cy="288032"/>
          </a:xfrm>
        </p:spPr>
        <p:txBody>
          <a:bodyPr lIns="0" tIns="0" rIns="0" bIns="0" anchor="ctr" anchorCtr="0"/>
          <a:lstStyle/>
          <a:p>
            <a:endParaRPr lang="nl-NL"/>
          </a:p>
        </p:txBody>
      </p:sp>
      <p:sp>
        <p:nvSpPr>
          <p:cNvPr id="8" name="Rechthoek 7"/>
          <p:cNvSpPr/>
          <p:nvPr userDrawn="1"/>
        </p:nvSpPr>
        <p:spPr>
          <a:xfrm>
            <a:off x="467544" y="6237318"/>
            <a:ext cx="4572000" cy="288031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/>
          <a:p>
            <a:endParaRPr lang="en-US" sz="600" b="1" cap="all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14" name="Picture 1"/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5" t="16771" r="14369" b="32140"/>
          <a:stretch/>
        </p:blipFill>
        <p:spPr bwMode="auto">
          <a:xfrm>
            <a:off x="7920506" y="6228000"/>
            <a:ext cx="1152128" cy="5699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3375054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0000" y="6237313"/>
            <a:ext cx="2895600" cy="2880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This presentation is the intellectual property of the author/presenter. Contact them at s.vliek@nki.nl for permission to reprint and/or distribute. 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773E-0C8F-48EB-AC35-BBE1E152C860}" type="slidenum">
              <a:rPr lang="nl-NL" smtClean="0"/>
              <a:t>‹nr.›</a:t>
            </a:fld>
            <a:endParaRPr lang="nl-NL"/>
          </a:p>
        </p:txBody>
      </p:sp>
      <p:pic>
        <p:nvPicPr>
          <p:cNvPr id="9" name="Picture 1"/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5" t="16771" r="14369" b="32140"/>
          <a:stretch/>
        </p:blipFill>
        <p:spPr bwMode="auto">
          <a:xfrm>
            <a:off x="7920000" y="6228000"/>
            <a:ext cx="1152128" cy="5699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0592201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50000" y="6237313"/>
            <a:ext cx="2895600" cy="2880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This presentation is the intellectual property of the author/presenter. Contact them at s.vliek@nki.nl for permission to reprint and/or distribute. 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773E-0C8F-48EB-AC35-BBE1E152C860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Picture 1"/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5" t="16771" r="14369" b="32140"/>
          <a:stretch/>
        </p:blipFill>
        <p:spPr bwMode="auto">
          <a:xfrm>
            <a:off x="7920506" y="6165304"/>
            <a:ext cx="1152128" cy="5699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6442877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450000" y="6237313"/>
            <a:ext cx="2895600" cy="2880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This presentation is the intellectual property of the author/presenter. Contact them at s.vliek@nki.nl for permission to reprint and/or distribute. </a:t>
            </a:r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773E-0C8F-48EB-AC35-BBE1E152C86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85998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450000" y="6237313"/>
            <a:ext cx="2895600" cy="2880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This presentation is the intellectual property of the author/presenter. Contact them at s.vliek@nki.nl for permission to reprint and/or distribute. 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773E-0C8F-48EB-AC35-BBE1E152C86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3156720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450000" y="6237313"/>
            <a:ext cx="2895600" cy="2880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This presentation is the intellectual property of the author/presenter. Contact them at s.vliek@nki.nl for permission to reprint and/or distribute. 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773E-0C8F-48EB-AC35-BBE1E152C86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099057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50000" y="6237313"/>
            <a:ext cx="2895600" cy="2880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This presentation is the intellectual property of the author/presenter. Contact them at s.vliek@nki.nl for permission to reprint and/or distribute. 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773E-0C8F-48EB-AC35-BBE1E152C86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133729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50000" y="6237313"/>
            <a:ext cx="2895600" cy="2880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This presentation is the intellectual property of the author/presenter. Contact them at s.vliek@nki.nl for permission to reprint and/or distribute. </a:t>
            </a: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773E-0C8F-48EB-AC35-BBE1E152C86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5654796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0000" y="6237313"/>
            <a:ext cx="2895600" cy="2880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This presentation is the intellectual property of the author/presenter. Contact them at s.vliek@nki.nl for permission to reprint and/or distribute. 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773E-0C8F-48EB-AC35-BBE1E152C86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8799671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0000" y="6237313"/>
            <a:ext cx="2895600" cy="2880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This presentation is the intellectual property of the author/presenter. Contact them at s.vliek@nki.nl for permission to reprint and/or distribute. 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773E-0C8F-48EB-AC35-BBE1E152C86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304476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0000" y="612000"/>
            <a:ext cx="8244000" cy="9447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noProof="0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00000" y="1700809"/>
            <a:ext cx="7776456" cy="442535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nl-NL" noProof="0" dirty="0"/>
              <a:t>Klik om de modelstijlen te bewerken</a:t>
            </a:r>
          </a:p>
          <a:p>
            <a:pPr lvl="1"/>
            <a:r>
              <a:rPr lang="nl-NL" noProof="0" dirty="0"/>
              <a:t>Tweede niveau</a:t>
            </a:r>
          </a:p>
          <a:p>
            <a:pPr lvl="2"/>
            <a:r>
              <a:rPr lang="nl-NL" noProof="0" dirty="0"/>
              <a:t>Derde niveau</a:t>
            </a:r>
          </a:p>
          <a:p>
            <a:pPr lvl="3"/>
            <a:r>
              <a:rPr lang="nl-NL" noProof="0" dirty="0"/>
              <a:t>Vierde niveau</a:t>
            </a:r>
          </a:p>
          <a:p>
            <a:pPr lvl="4"/>
            <a:r>
              <a:rPr lang="nl-NL" noProof="0" dirty="0"/>
              <a:t>Vijfde niveau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60400" y="6237313"/>
            <a:ext cx="2133600" cy="2880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="1">
                <a:solidFill>
                  <a:schemeClr val="accent2"/>
                </a:solidFill>
                <a:latin typeface="+mj-lt"/>
              </a:defRPr>
            </a:lvl1pPr>
          </a:lstStyle>
          <a:p>
            <a:fld id="{78D5773E-0C8F-48EB-AC35-BBE1E152C860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2980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ransition>
    <p:fade/>
  </p:transition>
  <p:hf sldNum="0" hdr="0" dt="0"/>
  <p:txStyles>
    <p:titleStyle>
      <a:lvl1pPr marL="449989" indent="-449989" algn="l" defTabSz="449989" rtl="0" eaLnBrk="1" latinLnBrk="0" hangingPunct="1">
        <a:spcBef>
          <a:spcPct val="0"/>
        </a:spcBef>
        <a:buClr>
          <a:schemeClr val="accent2"/>
        </a:buClr>
        <a:buFont typeface="Wingdings" charset="2"/>
        <a:buAutoNum type="arabicPlain"/>
        <a:defRPr sz="24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9993" indent="-269993" algn="l" defTabSz="914377" rtl="0" eaLnBrk="1" latinLnBrk="0" hangingPunct="1">
        <a:lnSpc>
          <a:spcPts val="2000"/>
        </a:lnSpc>
        <a:spcBef>
          <a:spcPts val="300"/>
        </a:spcBef>
        <a:buClr>
          <a:schemeClr val="accent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39987" indent="-269993" algn="l" defTabSz="914377" rtl="0" eaLnBrk="1" latinLnBrk="0" hangingPunct="1">
        <a:lnSpc>
          <a:spcPts val="1560"/>
        </a:lnSpc>
        <a:spcBef>
          <a:spcPts val="300"/>
        </a:spcBef>
        <a:buFont typeface="Arial"/>
        <a:buChar char="•"/>
        <a:defRPr sz="1300" kern="1200">
          <a:solidFill>
            <a:schemeClr val="tx1"/>
          </a:solidFill>
          <a:latin typeface="+mj-lt"/>
          <a:ea typeface="+mn-ea"/>
          <a:cs typeface="+mn-cs"/>
        </a:defRPr>
      </a:lvl2pPr>
      <a:lvl3pPr marL="809980" indent="-269993" algn="l" defTabSz="914377" rtl="0" eaLnBrk="1" latinLnBrk="0" hangingPunct="1">
        <a:lnSpc>
          <a:spcPts val="1560"/>
        </a:lnSpc>
        <a:spcBef>
          <a:spcPts val="300"/>
        </a:spcBef>
        <a:buFont typeface="Arial"/>
        <a:buChar char="•"/>
        <a:defRPr sz="1300" kern="1200">
          <a:solidFill>
            <a:schemeClr val="accent1"/>
          </a:solidFill>
          <a:latin typeface="+mj-lt"/>
          <a:ea typeface="+mn-ea"/>
          <a:cs typeface="+mn-cs"/>
        </a:defRPr>
      </a:lvl3pPr>
      <a:lvl4pPr marL="1079973" indent="-269993" algn="l" defTabSz="914377" rtl="0" eaLnBrk="1" latinLnBrk="0" hangingPunct="1">
        <a:lnSpc>
          <a:spcPts val="1560"/>
        </a:lnSpc>
        <a:spcBef>
          <a:spcPts val="300"/>
        </a:spcBef>
        <a:buFont typeface="Arial"/>
        <a:buChar char="•"/>
        <a:defRPr sz="1300" kern="1200">
          <a:solidFill>
            <a:schemeClr val="accent1"/>
          </a:solidFill>
          <a:latin typeface="+mj-lt"/>
          <a:ea typeface="+mn-ea"/>
          <a:cs typeface="+mn-cs"/>
        </a:defRPr>
      </a:lvl4pPr>
      <a:lvl5pPr marL="1349966" indent="-269993" algn="l" defTabSz="914377" rtl="0" eaLnBrk="1" latinLnBrk="0" hangingPunct="1">
        <a:lnSpc>
          <a:spcPts val="1560"/>
        </a:lnSpc>
        <a:spcBef>
          <a:spcPts val="300"/>
        </a:spcBef>
        <a:buFont typeface="Arial"/>
        <a:buChar char="•"/>
        <a:defRPr sz="1300" kern="1200">
          <a:solidFill>
            <a:schemeClr val="accent1"/>
          </a:solidFill>
          <a:latin typeface="+mj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4869160"/>
            <a:ext cx="6984776" cy="1341328"/>
          </a:xfrm>
        </p:spPr>
        <p:txBody>
          <a:bodyPr/>
          <a:lstStyle/>
          <a:p>
            <a:r>
              <a:rPr lang="nl-NL" sz="5400" b="1" dirty="0"/>
              <a:t>SUBITO trial</a:t>
            </a:r>
            <a:br>
              <a:rPr lang="nl-NL" sz="5400" b="1" dirty="0"/>
            </a:br>
            <a:r>
              <a:rPr lang="nl-NL" sz="3200" dirty="0"/>
              <a:t/>
            </a:r>
            <a:br>
              <a:rPr lang="nl-NL" sz="3200" dirty="0"/>
            </a:br>
            <a:r>
              <a:rPr lang="nl-NL" sz="1800" dirty="0">
                <a:solidFill>
                  <a:schemeClr val="bg1"/>
                </a:solidFill>
              </a:rPr>
              <a:t>24-11-2022</a:t>
            </a:r>
          </a:p>
        </p:txBody>
      </p:sp>
      <p:pic>
        <p:nvPicPr>
          <p:cNvPr id="4" name="Picture 1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5" t="16771" r="14369" b="32140"/>
          <a:stretch/>
        </p:blipFill>
        <p:spPr bwMode="auto">
          <a:xfrm>
            <a:off x="395536" y="344455"/>
            <a:ext cx="8352928" cy="42366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8" name="Picture 4" descr="Afbeeldingsresultaten voor zorg instituut nederla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4454"/>
            <a:ext cx="2079134" cy="114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beeldingsresultaten voor ZONmw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61" b="36464"/>
          <a:stretch/>
        </p:blipFill>
        <p:spPr bwMode="auto">
          <a:xfrm>
            <a:off x="457868" y="1511200"/>
            <a:ext cx="1953892" cy="49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fbeeldingsresultaten voor astrazenec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721" y="1263053"/>
            <a:ext cx="1450622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https://borstkanker.nl/sites/all/themes/bvn_d7/logo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dirty="0"/>
          </a:p>
        </p:txBody>
      </p:sp>
      <p:sp>
        <p:nvSpPr>
          <p:cNvPr id="8" name="AutoShape 4" descr="https://borstkanker.nl/sites/all/themes/bvn_d7/logo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dirty="0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03" y="3528045"/>
            <a:ext cx="997446" cy="997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8" descr="Afbeeldingsresultaat voor hov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dirty="0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317" y="3605361"/>
            <a:ext cx="10572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Tijdelijke aanduiding voor afbeelding 15">
            <a:extLst>
              <a:ext uri="{FF2B5EF4-FFF2-40B4-BE49-F238E27FC236}">
                <a16:creationId xmlns:a16="http://schemas.microsoft.com/office/drawing/2014/main" id="{29F5B822-9A26-45C0-9A6D-B6B96C67D08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9" r="18809"/>
          <a:stretch>
            <a:fillRect/>
          </a:stretch>
        </p:blipFill>
        <p:spPr>
          <a:xfrm>
            <a:off x="6977072" y="356428"/>
            <a:ext cx="1767150" cy="906625"/>
          </a:xfr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B87339AC-8AC7-FA19-C7E7-1A5F1B170B7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36"/>
          <a:stretch/>
        </p:blipFill>
        <p:spPr>
          <a:xfrm>
            <a:off x="6977072" y="1708382"/>
            <a:ext cx="1767150" cy="59690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CD117AD5-A53E-6DF8-BC60-DFEA4B1404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26" y="1881592"/>
            <a:ext cx="14986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89871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nl-NL" sz="3200" dirty="0">
                <a:solidFill>
                  <a:schemeClr val="accent2"/>
                </a:solidFill>
              </a:rPr>
              <a:t>SUBITO trial</a:t>
            </a:r>
            <a:r>
              <a:rPr lang="nl-NL" dirty="0"/>
              <a:t/>
            </a:r>
            <a:br>
              <a:rPr lang="nl-NL" dirty="0"/>
            </a:b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467544" y="1772816"/>
            <a:ext cx="5147222" cy="315699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Woman, 40 years old</a:t>
            </a:r>
          </a:p>
          <a:p>
            <a:pPr>
              <a:lnSpc>
                <a:spcPct val="100000"/>
              </a:lnSpc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Tumour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5cm, right breast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Triple negative, grade 3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Stage III disease (8 axillary lymph nodes)</a:t>
            </a:r>
          </a:p>
          <a:p>
            <a:pPr>
              <a:lnSpc>
                <a:spcPct val="100000"/>
              </a:lnSpc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E3740BA-78E2-607E-C02B-DCD067867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3" t="6499" r="41545" b="22739"/>
          <a:stretch>
            <a:fillRect/>
          </a:stretch>
        </p:blipFill>
        <p:spPr bwMode="auto">
          <a:xfrm>
            <a:off x="5614766" y="1744663"/>
            <a:ext cx="3055938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inkeraccolade 2">
            <a:extLst>
              <a:ext uri="{FF2B5EF4-FFF2-40B4-BE49-F238E27FC236}">
                <a16:creationId xmlns:a16="http://schemas.microsoft.com/office/drawing/2014/main" id="{CBBC5436-6DA3-360A-6969-06D92FDFA6BB}"/>
              </a:ext>
            </a:extLst>
          </p:cNvPr>
          <p:cNvSpPr/>
          <p:nvPr/>
        </p:nvSpPr>
        <p:spPr>
          <a:xfrm>
            <a:off x="7180263" y="2284413"/>
            <a:ext cx="300037" cy="1584325"/>
          </a:xfrm>
          <a:prstGeom prst="leftBrace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4" name="Tekstvak 12">
            <a:extLst>
              <a:ext uri="{FF2B5EF4-FFF2-40B4-BE49-F238E27FC236}">
                <a16:creationId xmlns:a16="http://schemas.microsoft.com/office/drawing/2014/main" id="{FE75D793-6204-270B-956D-D17E98E8F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3950" y="6021388"/>
            <a:ext cx="21510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nl-NL" altLang="nl-NL" sz="800" dirty="0"/>
              <a:t>http://</a:t>
            </a:r>
            <a:r>
              <a:rPr lang="nl-NL" altLang="nl-NL" sz="800" dirty="0" err="1"/>
              <a:t>www.predict.nhs.uk</a:t>
            </a:r>
            <a:r>
              <a:rPr lang="nl-NL" altLang="nl-NL" sz="800" dirty="0"/>
              <a:t>/predict_v2.0.html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7712331-E642-D2D3-4AC9-C117FC730FBF}"/>
              </a:ext>
            </a:extLst>
          </p:cNvPr>
          <p:cNvSpPr txBox="1"/>
          <p:nvPr/>
        </p:nvSpPr>
        <p:spPr>
          <a:xfrm>
            <a:off x="468313" y="4541838"/>
            <a:ext cx="434144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nl-NL" sz="2000" b="1" dirty="0">
                <a:solidFill>
                  <a:srgbClr val="C00000"/>
                </a:solidFill>
              </a:rPr>
              <a:t>±60 / 100 </a:t>
            </a:r>
            <a:r>
              <a:rPr lang="nl-NL" sz="2000" b="1" dirty="0" err="1">
                <a:solidFill>
                  <a:srgbClr val="C00000"/>
                </a:solidFill>
              </a:rPr>
              <a:t>deaths</a:t>
            </a:r>
            <a:r>
              <a:rPr lang="nl-NL" sz="2000" b="1" dirty="0">
                <a:solidFill>
                  <a:srgbClr val="C00000"/>
                </a:solidFill>
              </a:rPr>
              <a:t>, </a:t>
            </a:r>
            <a:r>
              <a:rPr lang="nl-NL" sz="2000" b="1" dirty="0" err="1">
                <a:solidFill>
                  <a:srgbClr val="C00000"/>
                </a:solidFill>
              </a:rPr>
              <a:t>despite</a:t>
            </a:r>
            <a:r>
              <a:rPr lang="nl-NL" sz="2000" b="1" dirty="0">
                <a:solidFill>
                  <a:srgbClr val="C00000"/>
                </a:solidFill>
              </a:rPr>
              <a:t> </a:t>
            </a:r>
            <a:r>
              <a:rPr lang="nl-NL" sz="2000" b="1" dirty="0" err="1">
                <a:solidFill>
                  <a:srgbClr val="C00000"/>
                </a:solidFill>
              </a:rPr>
              <a:t>being</a:t>
            </a:r>
            <a:r>
              <a:rPr lang="nl-NL" sz="2000" b="1" dirty="0">
                <a:solidFill>
                  <a:srgbClr val="C00000"/>
                </a:solidFill>
              </a:rPr>
              <a:t> </a:t>
            </a:r>
            <a:r>
              <a:rPr lang="nl-NL" sz="2000" b="1" dirty="0" err="1">
                <a:solidFill>
                  <a:srgbClr val="C00000"/>
                </a:solidFill>
              </a:rPr>
              <a:t>treated</a:t>
            </a:r>
            <a:endParaRPr lang="nl-NL" sz="2000" b="1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nl-NL" sz="1400" b="1" dirty="0">
              <a:solidFill>
                <a:srgbClr val="C00000"/>
              </a:solidFill>
            </a:endParaRPr>
          </a:p>
          <a:p>
            <a:pPr>
              <a:defRPr/>
            </a:pPr>
            <a:endParaRPr lang="nl-NL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26513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nl-NL" sz="3200" dirty="0">
                <a:solidFill>
                  <a:schemeClr val="accent2"/>
                </a:solidFill>
              </a:rPr>
              <a:t>SUBITO</a:t>
            </a:r>
            <a:r>
              <a:rPr lang="nl-NL" dirty="0"/>
              <a:t/>
            </a:r>
            <a:br>
              <a:rPr lang="nl-NL" dirty="0"/>
            </a:b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467544" y="1772816"/>
            <a:ext cx="7776456" cy="315699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Substantially improving the cure-rate of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high risk BRCA1-like breast cancer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3"/>
          <a:srcRect l="20863" t="37223" r="23225" b="10655"/>
          <a:stretch/>
        </p:blipFill>
        <p:spPr>
          <a:xfrm>
            <a:off x="1403648" y="2852936"/>
            <a:ext cx="618228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89266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nl-NL" sz="3200" dirty="0">
                <a:solidFill>
                  <a:schemeClr val="accent2"/>
                </a:solidFill>
              </a:rPr>
              <a:t>SUBITO</a:t>
            </a:r>
            <a:r>
              <a:rPr lang="nl-NL" dirty="0"/>
              <a:t/>
            </a:r>
            <a:br>
              <a:rPr lang="nl-NL" dirty="0"/>
            </a:b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design</a:t>
            </a:r>
          </a:p>
        </p:txBody>
      </p:sp>
      <p:grpSp>
        <p:nvGrpSpPr>
          <p:cNvPr id="141" name="Group 140"/>
          <p:cNvGrpSpPr/>
          <p:nvPr/>
        </p:nvGrpSpPr>
        <p:grpSpPr>
          <a:xfrm>
            <a:off x="179512" y="1691517"/>
            <a:ext cx="8780728" cy="4483078"/>
            <a:chOff x="-633306" y="476671"/>
            <a:chExt cx="9673616" cy="4938952"/>
          </a:xfrm>
        </p:grpSpPr>
        <p:sp>
          <p:nvSpPr>
            <p:cNvPr id="142" name="TextBox 141"/>
            <p:cNvSpPr txBox="1"/>
            <p:nvPr/>
          </p:nvSpPr>
          <p:spPr>
            <a:xfrm>
              <a:off x="-633306" y="3755668"/>
              <a:ext cx="1509002" cy="712055"/>
            </a:xfrm>
            <a:prstGeom prst="rect">
              <a:avLst/>
            </a:prstGeom>
            <a:noFill/>
            <a:ln w="28575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200" dirty="0">
                  <a:latin typeface="+mj-lt"/>
                </a:rPr>
                <a:t>Stage III, HER2-negative </a:t>
              </a:r>
              <a:r>
                <a:rPr lang="nl-NL" sz="1200" dirty="0" err="1">
                  <a:latin typeface="+mj-lt"/>
                </a:rPr>
                <a:t>breast</a:t>
              </a:r>
              <a:r>
                <a:rPr lang="nl-NL" sz="1200" dirty="0">
                  <a:latin typeface="+mj-lt"/>
                </a:rPr>
                <a:t> </a:t>
              </a:r>
              <a:r>
                <a:rPr lang="nl-NL" sz="1200" dirty="0" err="1">
                  <a:latin typeface="+mj-lt"/>
                </a:rPr>
                <a:t>cancer</a:t>
              </a:r>
              <a:endParaRPr lang="nl-NL" sz="1200" dirty="0">
                <a:latin typeface="+mj-lt"/>
              </a:endParaRPr>
            </a:p>
          </p:txBody>
        </p:sp>
        <p:cxnSp>
          <p:nvCxnSpPr>
            <p:cNvPr id="143" name="Straight Connector 142"/>
            <p:cNvCxnSpPr>
              <a:endCxn id="144" idx="1"/>
            </p:cNvCxnSpPr>
            <p:nvPr/>
          </p:nvCxnSpPr>
          <p:spPr>
            <a:xfrm flipV="1">
              <a:off x="1134114" y="4163861"/>
              <a:ext cx="0" cy="7313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/>
            <p:cNvSpPr txBox="1"/>
            <p:nvPr/>
          </p:nvSpPr>
          <p:spPr>
            <a:xfrm>
              <a:off x="1134114" y="3909555"/>
              <a:ext cx="1080001" cy="508610"/>
            </a:xfrm>
            <a:prstGeom prst="rect">
              <a:avLst/>
            </a:prstGeom>
            <a:noFill/>
            <a:ln w="28575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200" dirty="0">
                  <a:latin typeface="+mj-lt"/>
                </a:rPr>
                <a:t>3x </a:t>
              </a:r>
              <a:r>
                <a:rPr lang="nl-NL" sz="1200" dirty="0" err="1">
                  <a:latin typeface="+mj-lt"/>
                </a:rPr>
                <a:t>ddAC</a:t>
              </a:r>
              <a:r>
                <a:rPr lang="nl-NL" sz="1200" baseline="30000" dirty="0">
                  <a:latin typeface="+mj-lt"/>
                </a:rPr>
                <a:t>#</a:t>
              </a:r>
              <a:r>
                <a:rPr lang="nl-NL" sz="1200" dirty="0">
                  <a:latin typeface="+mj-lt"/>
                </a:rPr>
                <a:t> </a:t>
              </a:r>
            </a:p>
            <a:p>
              <a:pPr algn="ctr"/>
              <a:r>
                <a:rPr lang="nl-NL" sz="1200" dirty="0">
                  <a:latin typeface="+mj-lt"/>
                </a:rPr>
                <a:t>&amp; HRD test</a:t>
              </a:r>
            </a:p>
          </p:txBody>
        </p:sp>
        <p:cxnSp>
          <p:nvCxnSpPr>
            <p:cNvPr id="145" name="Straight Connector 144"/>
            <p:cNvCxnSpPr>
              <a:stCxn id="176" idx="7"/>
              <a:endCxn id="146" idx="1"/>
            </p:cNvCxnSpPr>
            <p:nvPr/>
          </p:nvCxnSpPr>
          <p:spPr>
            <a:xfrm flipV="1">
              <a:off x="1979807" y="1448736"/>
              <a:ext cx="1446795" cy="736218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/>
            <p:cNvSpPr txBox="1"/>
            <p:nvPr/>
          </p:nvSpPr>
          <p:spPr>
            <a:xfrm>
              <a:off x="3426602" y="1160524"/>
              <a:ext cx="1865477" cy="576425"/>
            </a:xfrm>
            <a:prstGeom prst="rect">
              <a:avLst/>
            </a:prstGeom>
            <a:noFill/>
            <a:ln w="57150">
              <a:solidFill>
                <a:srgbClr val="00B05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l-NL" sz="1400" dirty="0">
                  <a:latin typeface="+mj-lt"/>
                </a:rPr>
                <a:t>Arm A</a:t>
              </a:r>
            </a:p>
            <a:p>
              <a:pPr algn="ctr"/>
              <a:r>
                <a:rPr lang="nl-NL" sz="1400" dirty="0">
                  <a:latin typeface="+mj-lt"/>
                </a:rPr>
                <a:t>1 x </a:t>
              </a:r>
              <a:r>
                <a:rPr lang="nl-NL" sz="1400" dirty="0" err="1">
                  <a:latin typeface="+mj-lt"/>
                </a:rPr>
                <a:t>ddAC</a:t>
              </a:r>
              <a:r>
                <a:rPr lang="nl-NL" sz="1400" dirty="0">
                  <a:latin typeface="+mj-lt"/>
                </a:rPr>
                <a:t> + 4 x CP</a:t>
              </a: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3419872" y="3371531"/>
              <a:ext cx="1865477" cy="1051128"/>
            </a:xfrm>
            <a:prstGeom prst="rect">
              <a:avLst/>
            </a:prstGeom>
            <a:noFill/>
            <a:ln w="57150">
              <a:solidFill>
                <a:schemeClr val="accent2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l-NL" sz="1400" dirty="0">
                  <a:latin typeface="+mj-lt"/>
                </a:rPr>
                <a:t>Arm B</a:t>
              </a:r>
            </a:p>
            <a:p>
              <a:pPr algn="ctr"/>
              <a:r>
                <a:rPr lang="nl-NL" sz="1400" dirty="0">
                  <a:latin typeface="+mj-lt"/>
                </a:rPr>
                <a:t>1 x </a:t>
              </a:r>
              <a:r>
                <a:rPr lang="nl-NL" sz="1400" dirty="0" err="1">
                  <a:latin typeface="+mj-lt"/>
                </a:rPr>
                <a:t>ddAC</a:t>
              </a:r>
              <a:r>
                <a:rPr lang="nl-NL" sz="1400" dirty="0">
                  <a:latin typeface="+mj-lt"/>
                </a:rPr>
                <a:t> </a:t>
              </a:r>
              <a:r>
                <a:rPr lang="nl-NL" sz="1400" dirty="0" err="1">
                  <a:latin typeface="+mj-lt"/>
                </a:rPr>
                <a:t>followed</a:t>
              </a:r>
              <a:r>
                <a:rPr lang="nl-NL" sz="1400" dirty="0">
                  <a:latin typeface="+mj-lt"/>
                </a:rPr>
                <a:t> </a:t>
              </a:r>
              <a:r>
                <a:rPr lang="nl-NL" sz="1400" dirty="0" err="1">
                  <a:latin typeface="+mj-lt"/>
                </a:rPr>
                <a:t>by</a:t>
              </a:r>
              <a:r>
                <a:rPr lang="nl-NL" sz="1400" dirty="0">
                  <a:latin typeface="+mj-lt"/>
                </a:rPr>
                <a:t> 2 x </a:t>
              </a:r>
              <a:r>
                <a:rPr lang="nl-NL" sz="1400" dirty="0" err="1">
                  <a:latin typeface="+mj-lt"/>
                </a:rPr>
                <a:t>mCTC</a:t>
              </a:r>
              <a:r>
                <a:rPr lang="nl-NL" sz="1400" dirty="0">
                  <a:latin typeface="+mj-lt"/>
                </a:rPr>
                <a:t> + PSCT</a:t>
              </a:r>
            </a:p>
          </p:txBody>
        </p:sp>
        <p:cxnSp>
          <p:nvCxnSpPr>
            <p:cNvPr id="148" name="Straight Connector 147"/>
            <p:cNvCxnSpPr>
              <a:stCxn id="146" idx="3"/>
            </p:cNvCxnSpPr>
            <p:nvPr/>
          </p:nvCxnSpPr>
          <p:spPr>
            <a:xfrm>
              <a:off x="5292078" y="1448736"/>
              <a:ext cx="239045" cy="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>
              <a:off x="5785104" y="3400169"/>
              <a:ext cx="1707206" cy="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/>
            <p:cNvSpPr txBox="1"/>
            <p:nvPr/>
          </p:nvSpPr>
          <p:spPr>
            <a:xfrm rot="5400000">
              <a:off x="3518534" y="2469110"/>
              <a:ext cx="4256138" cy="27125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0090"/>
              </a:solidFill>
            </a:ln>
          </p:spPr>
          <p:txBody>
            <a:bodyPr wrap="square" lIns="72000" tIns="0" rIns="72000" bIns="0" rtlCol="0">
              <a:spAutoFit/>
            </a:bodyPr>
            <a:lstStyle/>
            <a:p>
              <a:pPr algn="ctr"/>
              <a:r>
                <a:rPr lang="nl-NL" sz="1600" dirty="0" err="1">
                  <a:latin typeface="+mj-lt"/>
                </a:rPr>
                <a:t>Surgery</a:t>
              </a:r>
              <a:r>
                <a:rPr lang="nl-NL" sz="1600" dirty="0">
                  <a:latin typeface="+mj-lt"/>
                </a:rPr>
                <a:t> and </a:t>
              </a:r>
              <a:r>
                <a:rPr lang="nl-NL" sz="1600" dirty="0" err="1">
                  <a:latin typeface="+mj-lt"/>
                </a:rPr>
                <a:t>if</a:t>
              </a:r>
              <a:r>
                <a:rPr lang="nl-NL" sz="1600" dirty="0">
                  <a:latin typeface="+mj-lt"/>
                </a:rPr>
                <a:t> </a:t>
              </a:r>
              <a:r>
                <a:rPr lang="nl-NL" sz="1600" dirty="0" err="1">
                  <a:latin typeface="+mj-lt"/>
                </a:rPr>
                <a:t>indicated</a:t>
              </a:r>
              <a:r>
                <a:rPr lang="nl-NL" sz="1600" dirty="0">
                  <a:latin typeface="+mj-lt"/>
                </a:rPr>
                <a:t> </a:t>
              </a:r>
              <a:r>
                <a:rPr lang="nl-NL" sz="1600" dirty="0" err="1">
                  <a:latin typeface="+mj-lt"/>
                </a:rPr>
                <a:t>radiotherapy</a:t>
              </a:r>
              <a:endParaRPr lang="nl-NL" sz="1600" dirty="0">
                <a:latin typeface="+mj-lt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7492310" y="501830"/>
              <a:ext cx="1548000" cy="813777"/>
            </a:xfrm>
            <a:prstGeom prst="rect">
              <a:avLst/>
            </a:prstGeom>
            <a:noFill/>
            <a:ln w="57150">
              <a:solidFill>
                <a:srgbClr val="00B05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l-NL" sz="1400" dirty="0">
                  <a:latin typeface="+mj-lt"/>
                </a:rPr>
                <a:t>1 </a:t>
              </a:r>
              <a:r>
                <a:rPr lang="nl-NL" sz="1400" dirty="0" err="1">
                  <a:latin typeface="+mj-lt"/>
                </a:rPr>
                <a:t>year</a:t>
              </a:r>
              <a:r>
                <a:rPr lang="nl-NL" sz="1400" dirty="0">
                  <a:latin typeface="+mj-lt"/>
                </a:rPr>
                <a:t> </a:t>
              </a:r>
              <a:r>
                <a:rPr lang="nl-NL" sz="1400" dirty="0" err="1">
                  <a:latin typeface="+mj-lt"/>
                </a:rPr>
                <a:t>olaparib</a:t>
              </a:r>
              <a:endParaRPr lang="nl-NL" sz="1400" dirty="0">
                <a:latin typeface="+mj-lt"/>
              </a:endParaRPr>
            </a:p>
            <a:p>
              <a:pPr algn="ctr"/>
              <a:r>
                <a:rPr lang="nl-NL" sz="1400" dirty="0">
                  <a:latin typeface="+mj-lt"/>
                </a:rPr>
                <a:t>ER/</a:t>
              </a:r>
              <a:r>
                <a:rPr lang="nl-NL" sz="1400" dirty="0" err="1">
                  <a:latin typeface="+mj-lt"/>
                </a:rPr>
                <a:t>PgR</a:t>
              </a:r>
              <a:r>
                <a:rPr lang="nl-NL" sz="1400" dirty="0">
                  <a:latin typeface="+mj-lt"/>
                </a:rPr>
                <a:t> pos: </a:t>
              </a:r>
            </a:p>
            <a:p>
              <a:pPr algn="ctr"/>
              <a:r>
                <a:rPr lang="nl-NL" sz="1400" dirty="0">
                  <a:latin typeface="+mj-lt"/>
                </a:rPr>
                <a:t>≥ 5 </a:t>
              </a:r>
              <a:r>
                <a:rPr lang="nl-NL" sz="1400" dirty="0" err="1">
                  <a:latin typeface="+mj-lt"/>
                </a:rPr>
                <a:t>years</a:t>
              </a:r>
              <a:r>
                <a:rPr lang="nl-NL" sz="1400" dirty="0">
                  <a:latin typeface="+mj-lt"/>
                </a:rPr>
                <a:t> </a:t>
              </a:r>
              <a:r>
                <a:rPr lang="nl-NL" sz="1400" dirty="0" err="1">
                  <a:latin typeface="+mj-lt"/>
                </a:rPr>
                <a:t>Htx</a:t>
              </a:r>
              <a:endParaRPr lang="nl-NL" sz="1400" dirty="0">
                <a:latin typeface="+mj-lt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7492310" y="3111958"/>
              <a:ext cx="1548000" cy="576425"/>
            </a:xfrm>
            <a:prstGeom prst="rect">
              <a:avLst/>
            </a:prstGeom>
            <a:noFill/>
            <a:ln w="57150">
              <a:solidFill>
                <a:schemeClr val="accent2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l-NL" sz="1400" dirty="0">
                  <a:latin typeface="+mj-lt"/>
                </a:rPr>
                <a:t>ER/</a:t>
              </a:r>
              <a:r>
                <a:rPr lang="nl-NL" sz="1400" dirty="0" err="1">
                  <a:latin typeface="+mj-lt"/>
                </a:rPr>
                <a:t>PgR</a:t>
              </a:r>
              <a:r>
                <a:rPr lang="nl-NL" sz="1400" dirty="0">
                  <a:latin typeface="+mj-lt"/>
                </a:rPr>
                <a:t> pos: </a:t>
              </a:r>
            </a:p>
            <a:p>
              <a:pPr algn="ctr"/>
              <a:r>
                <a:rPr lang="nl-NL" sz="1400" dirty="0">
                  <a:latin typeface="+mj-lt"/>
                </a:rPr>
                <a:t> ≥ 5 </a:t>
              </a:r>
              <a:r>
                <a:rPr lang="nl-NL" sz="1400" dirty="0" err="1">
                  <a:latin typeface="+mj-lt"/>
                </a:rPr>
                <a:t>years</a:t>
              </a:r>
              <a:r>
                <a:rPr lang="nl-NL" sz="1400" dirty="0">
                  <a:latin typeface="+mj-lt"/>
                </a:rPr>
                <a:t> </a:t>
              </a:r>
              <a:r>
                <a:rPr lang="nl-NL" sz="1400" dirty="0" err="1">
                  <a:latin typeface="+mj-lt"/>
                </a:rPr>
                <a:t>Htx</a:t>
              </a:r>
              <a:endParaRPr lang="nl-NL" sz="1400" dirty="0">
                <a:latin typeface="+mj-lt"/>
              </a:endParaRPr>
            </a:p>
          </p:txBody>
        </p:sp>
        <p:cxnSp>
          <p:nvCxnSpPr>
            <p:cNvPr id="153" name="Straight Connector 152"/>
            <p:cNvCxnSpPr>
              <a:stCxn id="154" idx="0"/>
              <a:endCxn id="144" idx="2"/>
            </p:cNvCxnSpPr>
            <p:nvPr/>
          </p:nvCxnSpPr>
          <p:spPr>
            <a:xfrm flipV="1">
              <a:off x="1674112" y="4418166"/>
              <a:ext cx="3" cy="16085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Box 153"/>
            <p:cNvSpPr txBox="1"/>
            <p:nvPr/>
          </p:nvSpPr>
          <p:spPr>
            <a:xfrm>
              <a:off x="1350076" y="4579023"/>
              <a:ext cx="648072" cy="30516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200" dirty="0">
                  <a:latin typeface="+mj-lt"/>
                </a:rPr>
                <a:t>HRD-</a:t>
              </a:r>
            </a:p>
          </p:txBody>
        </p:sp>
        <p:cxnSp>
          <p:nvCxnSpPr>
            <p:cNvPr id="155" name="Straight Connector 154"/>
            <p:cNvCxnSpPr>
              <a:stCxn id="156" idx="0"/>
              <a:endCxn id="154" idx="2"/>
            </p:cNvCxnSpPr>
            <p:nvPr/>
          </p:nvCxnSpPr>
          <p:spPr>
            <a:xfrm flipH="1" flipV="1">
              <a:off x="1674112" y="4884189"/>
              <a:ext cx="3" cy="126884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TextBox 155"/>
            <p:cNvSpPr txBox="1"/>
            <p:nvPr/>
          </p:nvSpPr>
          <p:spPr>
            <a:xfrm>
              <a:off x="954035" y="5011073"/>
              <a:ext cx="1440160" cy="30516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200" dirty="0">
                  <a:latin typeface="+mj-lt"/>
                </a:rPr>
                <a:t>Standard of care</a:t>
              </a:r>
            </a:p>
          </p:txBody>
        </p:sp>
        <p:cxnSp>
          <p:nvCxnSpPr>
            <p:cNvPr id="157" name="Straight Connector 156"/>
            <p:cNvCxnSpPr>
              <a:stCxn id="162" idx="2"/>
              <a:endCxn id="144" idx="0"/>
            </p:cNvCxnSpPr>
            <p:nvPr/>
          </p:nvCxnSpPr>
          <p:spPr>
            <a:xfrm flipH="1">
              <a:off x="1674115" y="3323803"/>
              <a:ext cx="12946" cy="58575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>
              <a:stCxn id="176" idx="5"/>
              <a:endCxn id="147" idx="1"/>
            </p:cNvCxnSpPr>
            <p:nvPr/>
          </p:nvCxnSpPr>
          <p:spPr>
            <a:xfrm>
              <a:off x="1979807" y="2770439"/>
              <a:ext cx="1440065" cy="1126656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>
              <a:endCxn id="144" idx="1"/>
            </p:cNvCxnSpPr>
            <p:nvPr/>
          </p:nvCxnSpPr>
          <p:spPr>
            <a:xfrm flipV="1">
              <a:off x="875695" y="4163861"/>
              <a:ext cx="258421" cy="7313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Box 159"/>
            <p:cNvSpPr txBox="1"/>
            <p:nvPr/>
          </p:nvSpPr>
          <p:spPr>
            <a:xfrm>
              <a:off x="3398659" y="5008735"/>
              <a:ext cx="5620438" cy="406888"/>
            </a:xfrm>
            <a:prstGeom prst="rect">
              <a:avLst/>
            </a:prstGeom>
            <a:solidFill>
              <a:schemeClr val="bg2"/>
            </a:solidFill>
            <a:ln w="57150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800" dirty="0">
                  <a:latin typeface="+mj-lt"/>
                </a:rPr>
                <a:t> </a:t>
              </a:r>
              <a:r>
                <a:rPr lang="nl-NL" sz="1800" dirty="0" err="1">
                  <a:latin typeface="+mj-lt"/>
                </a:rPr>
                <a:t>Usual</a:t>
              </a:r>
              <a:r>
                <a:rPr lang="nl-NL" sz="1800" dirty="0">
                  <a:latin typeface="+mj-lt"/>
                </a:rPr>
                <a:t> care</a:t>
              </a: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1363025" y="3035591"/>
              <a:ext cx="648072" cy="288213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28575">
              <a:solidFill>
                <a:schemeClr val="tx2">
                  <a:lumMod val="20000"/>
                  <a:lumOff val="8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100" dirty="0">
                  <a:latin typeface="+mj-lt"/>
                </a:rPr>
                <a:t>HRD+</a:t>
              </a:r>
            </a:p>
          </p:txBody>
        </p:sp>
        <p:cxnSp>
          <p:nvCxnSpPr>
            <p:cNvPr id="163" name="Straight Connector 162"/>
            <p:cNvCxnSpPr>
              <a:stCxn id="176" idx="4"/>
              <a:endCxn id="162" idx="0"/>
            </p:cNvCxnSpPr>
            <p:nvPr/>
          </p:nvCxnSpPr>
          <p:spPr>
            <a:xfrm flipH="1">
              <a:off x="1687061" y="2891697"/>
              <a:ext cx="3" cy="143894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5785104" y="1988840"/>
              <a:ext cx="1707206" cy="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>
              <a:off x="5785104" y="908719"/>
              <a:ext cx="1707206" cy="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TextBox 165"/>
            <p:cNvSpPr txBox="1"/>
            <p:nvPr/>
          </p:nvSpPr>
          <p:spPr>
            <a:xfrm>
              <a:off x="7492310" y="1561456"/>
              <a:ext cx="1548000" cy="813777"/>
            </a:xfrm>
            <a:prstGeom prst="rect">
              <a:avLst/>
            </a:prstGeom>
            <a:noFill/>
            <a:ln w="57150">
              <a:solidFill>
                <a:srgbClr val="00B05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l-NL" sz="1400" dirty="0">
                  <a:latin typeface="+mj-lt"/>
                </a:rPr>
                <a:t>1 </a:t>
              </a:r>
              <a:r>
                <a:rPr lang="nl-NL" sz="1400" dirty="0" err="1">
                  <a:latin typeface="+mj-lt"/>
                </a:rPr>
                <a:t>year</a:t>
              </a:r>
              <a:r>
                <a:rPr lang="nl-NL" sz="1400" dirty="0">
                  <a:latin typeface="+mj-lt"/>
                </a:rPr>
                <a:t> </a:t>
              </a:r>
              <a:r>
                <a:rPr lang="nl-NL" sz="1400" dirty="0" err="1">
                  <a:latin typeface="+mj-lt"/>
                </a:rPr>
                <a:t>olaparib</a:t>
              </a:r>
              <a:endParaRPr lang="nl-NL" sz="1400" dirty="0">
                <a:latin typeface="+mj-lt"/>
              </a:endParaRPr>
            </a:p>
            <a:p>
              <a:pPr algn="ctr"/>
              <a:r>
                <a:rPr lang="nl-NL" sz="1400" dirty="0">
                  <a:latin typeface="+mj-lt"/>
                </a:rPr>
                <a:t>ER/</a:t>
              </a:r>
              <a:r>
                <a:rPr lang="nl-NL" sz="1400" dirty="0" err="1">
                  <a:latin typeface="+mj-lt"/>
                </a:rPr>
                <a:t>PgR</a:t>
              </a:r>
              <a:r>
                <a:rPr lang="nl-NL" sz="1400" dirty="0">
                  <a:latin typeface="+mj-lt"/>
                </a:rPr>
                <a:t> pos: </a:t>
              </a:r>
            </a:p>
            <a:p>
              <a:pPr algn="ctr"/>
              <a:r>
                <a:rPr lang="nl-NL" sz="1400" dirty="0">
                  <a:latin typeface="+mj-lt"/>
                </a:rPr>
                <a:t>≥ 5 </a:t>
              </a:r>
              <a:r>
                <a:rPr lang="nl-NL" sz="1400" dirty="0" err="1">
                  <a:latin typeface="+mj-lt"/>
                </a:rPr>
                <a:t>years</a:t>
              </a:r>
              <a:r>
                <a:rPr lang="nl-NL" sz="1400" dirty="0">
                  <a:latin typeface="+mj-lt"/>
                </a:rPr>
                <a:t> </a:t>
              </a:r>
              <a:r>
                <a:rPr lang="nl-NL" sz="1400" dirty="0" err="1">
                  <a:latin typeface="+mj-lt"/>
                </a:rPr>
                <a:t>Htx</a:t>
              </a:r>
              <a:endParaRPr lang="nl-NL" sz="1400" dirty="0">
                <a:latin typeface="+mj-lt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7492310" y="4048596"/>
              <a:ext cx="1548000" cy="576425"/>
            </a:xfrm>
            <a:prstGeom prst="rect">
              <a:avLst/>
            </a:prstGeom>
            <a:noFill/>
            <a:ln w="57150">
              <a:solidFill>
                <a:schemeClr val="accent2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l-NL" sz="1400" dirty="0">
                  <a:latin typeface="+mj-lt"/>
                </a:rPr>
                <a:t>ER/</a:t>
              </a:r>
              <a:r>
                <a:rPr lang="nl-NL" sz="1400" dirty="0" err="1">
                  <a:latin typeface="+mj-lt"/>
                </a:rPr>
                <a:t>PgR</a:t>
              </a:r>
              <a:r>
                <a:rPr lang="nl-NL" sz="1400" dirty="0">
                  <a:latin typeface="+mj-lt"/>
                </a:rPr>
                <a:t> pos: </a:t>
              </a:r>
            </a:p>
            <a:p>
              <a:pPr algn="ctr"/>
              <a:r>
                <a:rPr lang="nl-NL" sz="1400" dirty="0">
                  <a:latin typeface="+mj-lt"/>
                </a:rPr>
                <a:t> ≥ 5 </a:t>
              </a:r>
              <a:r>
                <a:rPr lang="nl-NL" sz="1400" dirty="0" err="1">
                  <a:latin typeface="+mj-lt"/>
                </a:rPr>
                <a:t>years</a:t>
              </a:r>
              <a:r>
                <a:rPr lang="nl-NL" sz="1400" dirty="0">
                  <a:latin typeface="+mj-lt"/>
                </a:rPr>
                <a:t> </a:t>
              </a:r>
              <a:r>
                <a:rPr lang="nl-NL" sz="1400" dirty="0" err="1">
                  <a:latin typeface="+mj-lt"/>
                </a:rPr>
                <a:t>Htx</a:t>
              </a:r>
              <a:endParaRPr lang="nl-NL" sz="1400" dirty="0">
                <a:latin typeface="+mj-lt"/>
              </a:endParaRPr>
            </a:p>
          </p:txBody>
        </p:sp>
        <p:cxnSp>
          <p:nvCxnSpPr>
            <p:cNvPr id="168" name="Straight Connector 167"/>
            <p:cNvCxnSpPr/>
            <p:nvPr/>
          </p:nvCxnSpPr>
          <p:spPr>
            <a:xfrm>
              <a:off x="5785104" y="4365104"/>
              <a:ext cx="1707206" cy="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>
              <a:stCxn id="147" idx="3"/>
            </p:cNvCxnSpPr>
            <p:nvPr/>
          </p:nvCxnSpPr>
          <p:spPr>
            <a:xfrm>
              <a:off x="5285349" y="3897095"/>
              <a:ext cx="222754" cy="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TextBox 22"/>
            <p:cNvSpPr txBox="1"/>
            <p:nvPr/>
          </p:nvSpPr>
          <p:spPr>
            <a:xfrm>
              <a:off x="5940154" y="1492174"/>
              <a:ext cx="1368152" cy="952343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00B050"/>
              </a:solidFill>
            </a:ln>
          </p:spPr>
          <p:txBody>
            <a:bodyPr wrap="square" tIns="108000" bIns="108000" rtlCol="0" anchor="ctr">
              <a:spAutoFit/>
            </a:bodyPr>
            <a:lstStyle/>
            <a:p>
              <a:pPr algn="ctr"/>
              <a:r>
                <a:rPr lang="nl-NL" sz="1400" dirty="0">
                  <a:latin typeface="+mj-lt"/>
                </a:rPr>
                <a:t>Non </a:t>
              </a:r>
              <a:r>
                <a:rPr lang="nl-NL" sz="1400" dirty="0" err="1">
                  <a:latin typeface="+mj-lt"/>
                </a:rPr>
                <a:t>pCR</a:t>
              </a:r>
              <a:r>
                <a:rPr lang="nl-NL" sz="1400" dirty="0">
                  <a:latin typeface="+mj-lt"/>
                </a:rPr>
                <a:t>:</a:t>
              </a:r>
            </a:p>
            <a:p>
              <a:pPr algn="ctr"/>
              <a:r>
                <a:rPr lang="nl-NL" sz="1400" dirty="0">
                  <a:latin typeface="+mj-lt"/>
                </a:rPr>
                <a:t>8x </a:t>
              </a:r>
              <a:r>
                <a:rPr lang="nl-NL" sz="1400" dirty="0" err="1">
                  <a:latin typeface="+mj-lt"/>
                </a:rPr>
                <a:t>capecitabine</a:t>
              </a:r>
              <a:endParaRPr lang="nl-NL" sz="1400" dirty="0">
                <a:latin typeface="+mj-lt"/>
              </a:endParaRPr>
            </a:p>
          </p:txBody>
        </p:sp>
        <p:grpSp>
          <p:nvGrpSpPr>
            <p:cNvPr id="171" name="Group 170"/>
            <p:cNvGrpSpPr/>
            <p:nvPr/>
          </p:nvGrpSpPr>
          <p:grpSpPr>
            <a:xfrm>
              <a:off x="1206588" y="2063697"/>
              <a:ext cx="1008113" cy="828000"/>
              <a:chOff x="2475586" y="3234209"/>
              <a:chExt cx="1008113" cy="660616"/>
            </a:xfrm>
          </p:grpSpPr>
          <p:sp>
            <p:nvSpPr>
              <p:cNvPr id="176" name="Oval 175"/>
              <p:cNvSpPr/>
              <p:nvPr/>
            </p:nvSpPr>
            <p:spPr>
              <a:xfrm>
                <a:off x="2542062" y="3234209"/>
                <a:ext cx="828001" cy="660616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28575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600"/>
              </a:p>
            </p:txBody>
          </p:sp>
          <p:sp>
            <p:nvSpPr>
              <p:cNvPr id="177" name="TextBox 176"/>
              <p:cNvSpPr txBox="1"/>
              <p:nvPr/>
            </p:nvSpPr>
            <p:spPr>
              <a:xfrm>
                <a:off x="2475586" y="3309565"/>
                <a:ext cx="1008113" cy="419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nl-NL" sz="900" dirty="0"/>
              </a:p>
              <a:p>
                <a:pPr algn="ctr"/>
                <a:r>
                  <a:rPr lang="nl-NL" sz="1600" b="1" dirty="0"/>
                  <a:t>R^</a:t>
                </a:r>
              </a:p>
            </p:txBody>
          </p:sp>
        </p:grpSp>
        <p:sp>
          <p:nvSpPr>
            <p:cNvPr id="172" name="TextBox 22"/>
            <p:cNvSpPr txBox="1"/>
            <p:nvPr/>
          </p:nvSpPr>
          <p:spPr>
            <a:xfrm>
              <a:off x="5954631" y="3144394"/>
              <a:ext cx="1368152" cy="511548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txBody>
            <a:bodyPr wrap="square" tIns="108000" bIns="108000" rtlCol="0" anchor="ctr">
              <a:spAutoFit/>
            </a:bodyPr>
            <a:lstStyle/>
            <a:p>
              <a:pPr algn="ctr"/>
              <a:r>
                <a:rPr lang="nl-NL" sz="1600" dirty="0" err="1">
                  <a:latin typeface="+mj-lt"/>
                </a:rPr>
                <a:t>pCR</a:t>
              </a:r>
              <a:endParaRPr lang="nl-NL" sz="1600" dirty="0">
                <a:latin typeface="+mj-lt"/>
              </a:endParaRPr>
            </a:p>
          </p:txBody>
        </p:sp>
        <p:sp>
          <p:nvSpPr>
            <p:cNvPr id="173" name="TextBox 22"/>
            <p:cNvSpPr txBox="1"/>
            <p:nvPr/>
          </p:nvSpPr>
          <p:spPr>
            <a:xfrm>
              <a:off x="5954631" y="3860636"/>
              <a:ext cx="1368151" cy="952343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txBody>
            <a:bodyPr wrap="square" tIns="108000" bIns="108000" rtlCol="0" anchor="ctr">
              <a:spAutoFit/>
            </a:bodyPr>
            <a:lstStyle/>
            <a:p>
              <a:pPr algn="ctr"/>
              <a:r>
                <a:rPr lang="nl-NL" sz="1400" dirty="0">
                  <a:latin typeface="+mj-lt"/>
                </a:rPr>
                <a:t>Non </a:t>
              </a:r>
              <a:r>
                <a:rPr lang="nl-NL" sz="1400" dirty="0" err="1">
                  <a:latin typeface="+mj-lt"/>
                </a:rPr>
                <a:t>pCR</a:t>
              </a:r>
              <a:r>
                <a:rPr lang="nl-NL" sz="1400" dirty="0">
                  <a:latin typeface="+mj-lt"/>
                </a:rPr>
                <a:t>:</a:t>
              </a:r>
            </a:p>
            <a:p>
              <a:pPr algn="ctr"/>
              <a:r>
                <a:rPr lang="nl-NL" sz="1400" dirty="0">
                  <a:latin typeface="+mj-lt"/>
                </a:rPr>
                <a:t>8 x </a:t>
              </a:r>
              <a:r>
                <a:rPr lang="nl-NL" sz="1400" dirty="0" err="1">
                  <a:latin typeface="+mj-lt"/>
                </a:rPr>
                <a:t>capecitabine</a:t>
              </a:r>
              <a:endParaRPr lang="nl-NL" sz="1400" dirty="0">
                <a:latin typeface="+mj-lt"/>
              </a:endParaRPr>
            </a:p>
          </p:txBody>
        </p:sp>
        <p:sp>
          <p:nvSpPr>
            <p:cNvPr id="174" name="TextBox 22"/>
            <p:cNvSpPr txBox="1"/>
            <p:nvPr/>
          </p:nvSpPr>
          <p:spPr>
            <a:xfrm>
              <a:off x="5940154" y="616897"/>
              <a:ext cx="1368151" cy="511548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00B050"/>
              </a:solidFill>
            </a:ln>
          </p:spPr>
          <p:txBody>
            <a:bodyPr wrap="square" tIns="108000" bIns="108000" rtlCol="0" anchor="ctr">
              <a:spAutoFit/>
            </a:bodyPr>
            <a:lstStyle/>
            <a:p>
              <a:pPr algn="ctr"/>
              <a:r>
                <a:rPr lang="nl-NL" sz="1600" dirty="0" err="1">
                  <a:latin typeface="+mj-lt"/>
                </a:rPr>
                <a:t>pCR</a:t>
              </a:r>
              <a:endParaRPr lang="nl-NL" sz="1600" dirty="0">
                <a:latin typeface="+mj-lt"/>
              </a:endParaRPr>
            </a:p>
          </p:txBody>
        </p:sp>
        <p:cxnSp>
          <p:nvCxnSpPr>
            <p:cNvPr id="175" name="Straight Connector 174"/>
            <p:cNvCxnSpPr>
              <a:stCxn id="162" idx="3"/>
              <a:endCxn id="160" idx="1"/>
            </p:cNvCxnSpPr>
            <p:nvPr/>
          </p:nvCxnSpPr>
          <p:spPr>
            <a:xfrm>
              <a:off x="2011097" y="3179697"/>
              <a:ext cx="1387562" cy="203248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112353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3200" dirty="0">
                <a:solidFill>
                  <a:schemeClr val="accent2"/>
                </a:solidFill>
              </a:rPr>
              <a:t>SUBITO</a:t>
            </a:r>
            <a:r>
              <a:rPr lang="nl-NL" dirty="0"/>
              <a:t/>
            </a:r>
            <a:br>
              <a:rPr lang="nl-NL" dirty="0"/>
            </a:br>
            <a:r>
              <a:rPr lang="nl-NL" dirty="0" err="1"/>
              <a:t>Participating</a:t>
            </a:r>
            <a:r>
              <a:rPr lang="nl-NL" dirty="0"/>
              <a:t> sites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827584" y="1988840"/>
            <a:ext cx="7776456" cy="315699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l-NL" sz="1800" dirty="0" err="1">
                <a:latin typeface="Arial" panose="020B0604020202020204" pitchFamily="34" charset="0"/>
                <a:cs typeface="Arial" panose="020B0604020202020204" pitchFamily="34" charset="0"/>
              </a:rPr>
              <a:t>Hospitals</a:t>
            </a:r>
            <a:r>
              <a:rPr lang="nl-NL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l-NL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8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nl-NL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800" dirty="0" err="1">
                <a:latin typeface="Arial" panose="020B0604020202020204" pitchFamily="34" charset="0"/>
                <a:cs typeface="Arial" panose="020B0604020202020204" pitchFamily="34" charset="0"/>
              </a:rPr>
              <a:t>inclusion</a:t>
            </a:r>
            <a:endParaRPr lang="nl-NL" sz="1800" dirty="0">
              <a:solidFill>
                <a:srgbClr val="FC860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nl-NL" sz="1600" dirty="0" err="1">
                <a:latin typeface="Arial" panose="020B0604020202020204" pitchFamily="34" charset="0"/>
                <a:cs typeface="Arial" panose="020B0604020202020204" pitchFamily="34" charset="0"/>
              </a:rPr>
              <a:t>AvL</a:t>
            </a:r>
            <a: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  <a:t> (januari 2017)</a:t>
            </a:r>
          </a:p>
          <a:p>
            <a:pPr lvl="1">
              <a:lnSpc>
                <a:spcPct val="100000"/>
              </a:lnSpc>
            </a:pPr>
            <a: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  <a:t>EMC (februari 2017)</a:t>
            </a:r>
          </a:p>
          <a:p>
            <a:pPr lvl="1">
              <a:lnSpc>
                <a:spcPct val="100000"/>
              </a:lnSpc>
            </a:pPr>
            <a: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  <a:t>UMCU (april 2017)</a:t>
            </a:r>
          </a:p>
          <a:p>
            <a:pPr lvl="1">
              <a:lnSpc>
                <a:spcPct val="100000"/>
              </a:lnSpc>
            </a:pPr>
            <a: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  <a:t>UMCG (mei 2017)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AUMC (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oktober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2017)</a:t>
            </a:r>
            <a:endParaRPr lang="nl-N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LUMC (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november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2018)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MUMC (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januari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2018)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MST (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maart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2018)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UMCN (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juli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2018)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IPC (Marseille) (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maart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2021)</a:t>
            </a:r>
          </a:p>
          <a:p>
            <a:pPr marL="269994" lvl="1" indent="0">
              <a:lnSpc>
                <a:spcPct val="100000"/>
              </a:lnSpc>
              <a:buNone/>
            </a:pP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9994" lvl="1" indent="0">
              <a:lnSpc>
                <a:spcPct val="100000"/>
              </a:lnSpc>
              <a:buNone/>
            </a:pPr>
            <a:endParaRPr lang="nl-N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" descr="Afbeeldingsresultaten voor universitaire ziekenhuis nederland"/>
          <p:cNvSpPr>
            <a:spLocks noChangeAspect="1" noChangeArrowheads="1"/>
          </p:cNvSpPr>
          <p:nvPr/>
        </p:nvSpPr>
        <p:spPr bwMode="auto">
          <a:xfrm>
            <a:off x="63500" y="-1760538"/>
            <a:ext cx="3924300" cy="366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grpSp>
        <p:nvGrpSpPr>
          <p:cNvPr id="20" name="Group 19"/>
          <p:cNvGrpSpPr/>
          <p:nvPr/>
        </p:nvGrpSpPr>
        <p:grpSpPr>
          <a:xfrm>
            <a:off x="5580112" y="1632594"/>
            <a:ext cx="3660591" cy="3380582"/>
            <a:chOff x="5292080" y="2783399"/>
            <a:chExt cx="3636268" cy="339796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2F2F2"/>
                </a:clrFrom>
                <a:clrTo>
                  <a:srgbClr val="F2F2F2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080" y="2783399"/>
              <a:ext cx="3636268" cy="3397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" name="Group 6"/>
            <p:cNvGrpSpPr/>
            <p:nvPr/>
          </p:nvGrpSpPr>
          <p:grpSpPr>
            <a:xfrm>
              <a:off x="6156176" y="3212976"/>
              <a:ext cx="1764330" cy="2787622"/>
              <a:chOff x="6156176" y="3212976"/>
              <a:chExt cx="1764330" cy="2787622"/>
            </a:xfrm>
          </p:grpSpPr>
          <p:sp>
            <p:nvSpPr>
              <p:cNvPr id="3" name="Ovaal 2"/>
              <p:cNvSpPr/>
              <p:nvPr/>
            </p:nvSpPr>
            <p:spPr>
              <a:xfrm>
                <a:off x="7632716" y="321297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" name="Ovaal 7"/>
              <p:cNvSpPr/>
              <p:nvPr/>
            </p:nvSpPr>
            <p:spPr>
              <a:xfrm>
                <a:off x="6156176" y="465313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" name="Ovaal 8"/>
              <p:cNvSpPr/>
              <p:nvPr/>
            </p:nvSpPr>
            <p:spPr>
              <a:xfrm>
                <a:off x="6417278" y="4180892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" name="Ovaal 10"/>
              <p:cNvSpPr/>
              <p:nvPr/>
            </p:nvSpPr>
            <p:spPr>
              <a:xfrm>
                <a:off x="6660232" y="4489510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" name="Ovaal 11"/>
              <p:cNvSpPr/>
              <p:nvPr/>
            </p:nvSpPr>
            <p:spPr>
              <a:xfrm>
                <a:off x="6180747" y="4408711"/>
                <a:ext cx="65031" cy="80797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" name="Ovaal 12"/>
              <p:cNvSpPr/>
              <p:nvPr/>
            </p:nvSpPr>
            <p:spPr>
              <a:xfrm>
                <a:off x="6450124" y="421689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4" name="Ovaal 13"/>
              <p:cNvSpPr/>
              <p:nvPr/>
            </p:nvSpPr>
            <p:spPr>
              <a:xfrm>
                <a:off x="7047462" y="5928590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5" name="Ovaal 14"/>
              <p:cNvSpPr/>
              <p:nvPr/>
            </p:nvSpPr>
            <p:spPr>
              <a:xfrm>
                <a:off x="7159000" y="4797152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6" name="Ovaal 15"/>
              <p:cNvSpPr/>
              <p:nvPr/>
            </p:nvSpPr>
            <p:spPr>
              <a:xfrm>
                <a:off x="7848498" y="4332368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6084168" y="4920510"/>
            <a:ext cx="1831178" cy="1776353"/>
            <a:chOff x="5300389" y="2559540"/>
            <a:chExt cx="3592091" cy="353375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0389" y="2559540"/>
              <a:ext cx="3592091" cy="3533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Ovaal 2"/>
            <p:cNvSpPr/>
            <p:nvPr/>
          </p:nvSpPr>
          <p:spPr>
            <a:xfrm>
              <a:off x="8044833" y="5445224"/>
              <a:ext cx="127567" cy="140324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15449159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3200" dirty="0">
                <a:solidFill>
                  <a:schemeClr val="accent2"/>
                </a:solidFill>
              </a:rPr>
              <a:t>SUBITO</a:t>
            </a:r>
            <a:r>
              <a:rPr lang="nl-NL" dirty="0"/>
              <a:t/>
            </a:r>
            <a:br>
              <a:rPr lang="nl-NL" dirty="0"/>
            </a:br>
            <a:r>
              <a:rPr lang="nl-NL" dirty="0"/>
              <a:t>ACCRUAL UPDATE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3"/>
          <a:srcRect l="1921" t="2857" r="7318" b="10002"/>
          <a:stretch/>
        </p:blipFill>
        <p:spPr>
          <a:xfrm>
            <a:off x="179512" y="1700808"/>
            <a:ext cx="7883106" cy="453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9270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3200" dirty="0">
                <a:solidFill>
                  <a:schemeClr val="accent2"/>
                </a:solidFill>
              </a:rPr>
              <a:t>SUBITO </a:t>
            </a:r>
            <a:br>
              <a:rPr lang="nl-NL" sz="3200" dirty="0">
                <a:solidFill>
                  <a:schemeClr val="accent2"/>
                </a:solidFill>
              </a:rPr>
            </a:br>
            <a:r>
              <a:rPr lang="nl-NL" dirty="0"/>
              <a:t>QUALITY OF LIFE QUESTIONNAIRES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467540" y="1758006"/>
            <a:ext cx="8136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j-lt"/>
              </a:rPr>
              <a:t>Registratie</a:t>
            </a:r>
            <a:r>
              <a:rPr lang="en-US" dirty="0">
                <a:latin typeface="+mj-lt"/>
              </a:rPr>
              <a:t> 		    </a:t>
            </a:r>
            <a:r>
              <a:rPr lang="en-US" dirty="0" err="1">
                <a:latin typeface="+mj-lt"/>
              </a:rPr>
              <a:t>Randomisatie</a:t>
            </a:r>
            <a:endParaRPr lang="nl-NL" dirty="0">
              <a:latin typeface="+mj-lt"/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179512" y="5756483"/>
            <a:ext cx="8784976" cy="984885"/>
          </a:xfrm>
          <a:prstGeom prst="rect">
            <a:avLst/>
          </a:prstGeom>
          <a:solidFill>
            <a:schemeClr val="bg1"/>
          </a:solidFill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Reden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niet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(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volledig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)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ingevuld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Taalbarrière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Terugtrekking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uit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studie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Panel of questionnaires (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papier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)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bleek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bij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aanvang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studie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onvolledig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(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wel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: EQ-5D-5L)</a:t>
            </a:r>
            <a:endParaRPr kumimoji="0" lang="nl-NL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graphicFrame>
        <p:nvGraphicFramePr>
          <p:cNvPr id="7" name="Grafiek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7003164"/>
              </p:ext>
            </p:extLst>
          </p:nvPr>
        </p:nvGraphicFramePr>
        <p:xfrm>
          <a:off x="81435" y="2147337"/>
          <a:ext cx="3914501" cy="3609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fiek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8314173"/>
              </p:ext>
            </p:extLst>
          </p:nvPr>
        </p:nvGraphicFramePr>
        <p:xfrm>
          <a:off x="3990507" y="2153302"/>
          <a:ext cx="4829965" cy="3704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2161114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3200" dirty="0">
                <a:solidFill>
                  <a:schemeClr val="accent2"/>
                </a:solidFill>
              </a:rPr>
              <a:t>SUBITO</a:t>
            </a:r>
            <a:r>
              <a:rPr lang="nl-NL" dirty="0"/>
              <a:t/>
            </a:r>
            <a:br>
              <a:rPr lang="nl-NL" dirty="0"/>
            </a:br>
            <a:r>
              <a:rPr lang="nl-NL" dirty="0" err="1"/>
              <a:t>Supportive</a:t>
            </a:r>
            <a:r>
              <a:rPr lang="nl-NL" dirty="0"/>
              <a:t> care </a:t>
            </a:r>
            <a:r>
              <a:rPr lang="nl-NL" dirty="0" err="1"/>
              <a:t>use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25C4715-D8FD-7D28-51C6-F351468C9D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87" y="1554872"/>
            <a:ext cx="8360613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62162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3200" dirty="0">
                <a:solidFill>
                  <a:srgbClr val="9A0036"/>
                </a:solidFill>
              </a:rPr>
              <a:t>SUBITO</a:t>
            </a:r>
            <a:br>
              <a:rPr lang="nl-NL" sz="3200" dirty="0">
                <a:solidFill>
                  <a:srgbClr val="9A0036"/>
                </a:solidFill>
              </a:rPr>
            </a:br>
            <a:endParaRPr lang="nl-NL" dirty="0"/>
          </a:p>
        </p:txBody>
      </p:sp>
      <p:sp>
        <p:nvSpPr>
          <p:cNvPr id="3" name="Rechthoek 2"/>
          <p:cNvSpPr/>
          <p:nvPr/>
        </p:nvSpPr>
        <p:spPr>
          <a:xfrm>
            <a:off x="450000" y="1772816"/>
            <a:ext cx="1529712" cy="2376264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accent3"/>
                </a:solidFill>
                <a:latin typeface="+mj-lt"/>
              </a:rPr>
              <a:t>2023</a:t>
            </a:r>
          </a:p>
        </p:txBody>
      </p:sp>
      <p:sp>
        <p:nvSpPr>
          <p:cNvPr id="11" name="Rechthoek 10"/>
          <p:cNvSpPr/>
          <p:nvPr/>
        </p:nvSpPr>
        <p:spPr>
          <a:xfrm>
            <a:off x="450000" y="4149080"/>
            <a:ext cx="1529712" cy="2088232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accent3"/>
                </a:solidFill>
                <a:latin typeface="+mj-lt"/>
              </a:rPr>
              <a:t>2024</a:t>
            </a:r>
          </a:p>
        </p:txBody>
      </p:sp>
      <p:sp>
        <p:nvSpPr>
          <p:cNvPr id="2" name="Rechthoek 1"/>
          <p:cNvSpPr/>
          <p:nvPr/>
        </p:nvSpPr>
        <p:spPr>
          <a:xfrm>
            <a:off x="1979712" y="1772816"/>
            <a:ext cx="1944216" cy="8411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000000"/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2127904" y="2054878"/>
            <a:ext cx="1647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err="1">
                <a:latin typeface="+mj-lt"/>
              </a:rPr>
              <a:t>Inclusion</a:t>
            </a:r>
            <a:r>
              <a:rPr lang="nl-NL" sz="1400" dirty="0">
                <a:latin typeface="+mj-lt"/>
              </a:rPr>
              <a:t> </a:t>
            </a:r>
            <a:r>
              <a:rPr lang="nl-NL" sz="1400" dirty="0" err="1">
                <a:latin typeface="+mj-lt"/>
              </a:rPr>
              <a:t>closed</a:t>
            </a:r>
            <a:r>
              <a:rPr lang="nl-NL" sz="1400" dirty="0">
                <a:latin typeface="+mj-lt"/>
              </a:rPr>
              <a:t>           </a:t>
            </a:r>
            <a:r>
              <a:rPr lang="nl-NL" sz="1400" b="1" dirty="0">
                <a:latin typeface="+mj-lt"/>
              </a:rPr>
              <a:t>± april</a:t>
            </a:r>
          </a:p>
        </p:txBody>
      </p:sp>
      <p:sp>
        <p:nvSpPr>
          <p:cNvPr id="5" name="Rechthoek 4"/>
          <p:cNvSpPr/>
          <p:nvPr/>
        </p:nvSpPr>
        <p:spPr>
          <a:xfrm>
            <a:off x="1979712" y="2619630"/>
            <a:ext cx="1944216" cy="7563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/>
          <p:cNvSpPr/>
          <p:nvPr/>
        </p:nvSpPr>
        <p:spPr>
          <a:xfrm>
            <a:off x="1979712" y="3380260"/>
            <a:ext cx="1944216" cy="7645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ekstvak 13"/>
          <p:cNvSpPr txBox="1"/>
          <p:nvPr/>
        </p:nvSpPr>
        <p:spPr>
          <a:xfrm>
            <a:off x="1955443" y="2773686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u="sng" dirty="0">
                <a:latin typeface="+mj-lt"/>
              </a:rPr>
              <a:t>± </a:t>
            </a:r>
            <a:r>
              <a:rPr lang="nl-NL" sz="1200" b="1" u="sng" dirty="0" err="1">
                <a:latin typeface="+mj-lt"/>
              </a:rPr>
              <a:t>June</a:t>
            </a:r>
            <a:r>
              <a:rPr lang="nl-NL" sz="1200" dirty="0">
                <a:latin typeface="+mj-lt"/>
              </a:rPr>
              <a:t>: Database </a:t>
            </a:r>
            <a:r>
              <a:rPr lang="nl-NL" sz="1200" dirty="0" err="1">
                <a:latin typeface="+mj-lt"/>
              </a:rPr>
              <a:t>lock</a:t>
            </a:r>
            <a:r>
              <a:rPr lang="nl-NL" sz="1200" dirty="0">
                <a:latin typeface="+mj-lt"/>
              </a:rPr>
              <a:t> (</a:t>
            </a:r>
            <a:r>
              <a:rPr lang="nl-NL" sz="1200" dirty="0" err="1">
                <a:latin typeface="+mj-lt"/>
              </a:rPr>
              <a:t>med</a:t>
            </a:r>
            <a:r>
              <a:rPr lang="nl-NL" sz="1200" dirty="0">
                <a:latin typeface="+mj-lt"/>
              </a:rPr>
              <a:t> FU 36 </a:t>
            </a:r>
            <a:r>
              <a:rPr lang="nl-NL" sz="1200" dirty="0" err="1">
                <a:latin typeface="+mj-lt"/>
              </a:rPr>
              <a:t>mnd</a:t>
            </a:r>
            <a:r>
              <a:rPr lang="nl-NL" sz="1200" dirty="0">
                <a:latin typeface="+mj-lt"/>
              </a:rPr>
              <a:t> + 36 OS events)</a:t>
            </a:r>
          </a:p>
        </p:txBody>
      </p:sp>
      <p:cxnSp>
        <p:nvCxnSpPr>
          <p:cNvPr id="16" name="Rechte verbindingslijn met pijl 15"/>
          <p:cNvCxnSpPr/>
          <p:nvPr/>
        </p:nvCxnSpPr>
        <p:spPr>
          <a:xfrm flipH="1">
            <a:off x="4067944" y="1807339"/>
            <a:ext cx="38203" cy="176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hthoek 17"/>
          <p:cNvSpPr/>
          <p:nvPr/>
        </p:nvSpPr>
        <p:spPr>
          <a:xfrm>
            <a:off x="4294518" y="1841863"/>
            <a:ext cx="222757" cy="17311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nl-NL" sz="1200" dirty="0" err="1">
                <a:solidFill>
                  <a:srgbClr val="000000"/>
                </a:solidFill>
                <a:latin typeface="+mj-lt"/>
              </a:rPr>
              <a:t>Datacleaning</a:t>
            </a:r>
            <a:endParaRPr lang="nl-NL" sz="12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1978300" y="3437863"/>
            <a:ext cx="1947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u="sng" dirty="0">
                <a:latin typeface="+mj-lt"/>
              </a:rPr>
              <a:t>±Sept/okt</a:t>
            </a:r>
            <a:r>
              <a:rPr lang="nl-NL" sz="1200" b="1" dirty="0">
                <a:latin typeface="+mj-lt"/>
              </a:rPr>
              <a:t>: </a:t>
            </a:r>
            <a:r>
              <a:rPr lang="nl-NL" sz="1200" b="1" dirty="0" err="1">
                <a:latin typeface="+mj-lt"/>
              </a:rPr>
              <a:t>Primary</a:t>
            </a:r>
            <a:r>
              <a:rPr lang="nl-NL" sz="1200" b="1" dirty="0">
                <a:latin typeface="+mj-lt"/>
              </a:rPr>
              <a:t> analysis </a:t>
            </a:r>
            <a:r>
              <a:rPr lang="nl-NL" sz="1200" dirty="0" err="1">
                <a:latin typeface="+mj-lt"/>
              </a:rPr>
              <a:t>and</a:t>
            </a:r>
            <a:r>
              <a:rPr lang="nl-NL" sz="1200" dirty="0">
                <a:latin typeface="+mj-lt"/>
              </a:rPr>
              <a:t> </a:t>
            </a:r>
            <a:r>
              <a:rPr lang="nl-NL" sz="1200" dirty="0" err="1">
                <a:latin typeface="+mj-lt"/>
              </a:rPr>
              <a:t>statistical</a:t>
            </a:r>
            <a:r>
              <a:rPr lang="nl-NL" sz="1200" dirty="0">
                <a:latin typeface="+mj-lt"/>
              </a:rPr>
              <a:t> rapport</a:t>
            </a:r>
          </a:p>
        </p:txBody>
      </p:sp>
      <p:sp>
        <p:nvSpPr>
          <p:cNvPr id="22" name="Rechthoek 21"/>
          <p:cNvSpPr/>
          <p:nvPr/>
        </p:nvSpPr>
        <p:spPr>
          <a:xfrm>
            <a:off x="4665467" y="1772816"/>
            <a:ext cx="1944216" cy="12241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+mj-lt"/>
              </a:rPr>
              <a:t>Analysis </a:t>
            </a:r>
            <a:r>
              <a:rPr lang="nl-NL" sz="1400" dirty="0" err="1">
                <a:solidFill>
                  <a:schemeClr val="tx1"/>
                </a:solidFill>
                <a:latin typeface="+mj-lt"/>
              </a:rPr>
              <a:t>supportive</a:t>
            </a:r>
            <a:r>
              <a:rPr lang="nl-NL" sz="1400" dirty="0">
                <a:solidFill>
                  <a:schemeClr val="tx1"/>
                </a:solidFill>
                <a:latin typeface="+mj-lt"/>
              </a:rPr>
              <a:t> care </a:t>
            </a:r>
            <a:r>
              <a:rPr lang="nl-NL" sz="1400" dirty="0" err="1">
                <a:solidFill>
                  <a:schemeClr val="tx1"/>
                </a:solidFill>
                <a:latin typeface="+mj-lt"/>
              </a:rPr>
              <a:t>use</a:t>
            </a:r>
            <a:r>
              <a:rPr lang="nl-NL" sz="1400" dirty="0">
                <a:solidFill>
                  <a:schemeClr val="tx1"/>
                </a:solidFill>
                <a:latin typeface="+mj-lt"/>
              </a:rPr>
              <a:t> + </a:t>
            </a:r>
            <a:r>
              <a:rPr lang="nl-NL" sz="1400" dirty="0" err="1">
                <a:solidFill>
                  <a:schemeClr val="tx1"/>
                </a:solidFill>
                <a:latin typeface="+mj-lt"/>
              </a:rPr>
              <a:t>Systematic</a:t>
            </a:r>
            <a:r>
              <a:rPr lang="nl-NL" sz="1400" dirty="0">
                <a:solidFill>
                  <a:schemeClr val="tx1"/>
                </a:solidFill>
                <a:latin typeface="+mj-lt"/>
              </a:rPr>
              <a:t> review HDCT</a:t>
            </a:r>
          </a:p>
        </p:txBody>
      </p:sp>
      <p:sp>
        <p:nvSpPr>
          <p:cNvPr id="23" name="Rechthoek 22"/>
          <p:cNvSpPr/>
          <p:nvPr/>
        </p:nvSpPr>
        <p:spPr>
          <a:xfrm>
            <a:off x="4665467" y="2996952"/>
            <a:ext cx="1944216" cy="11606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  <a:latin typeface="+mj-lt"/>
              </a:rPr>
              <a:t>Preliminaire analyse </a:t>
            </a:r>
            <a:r>
              <a:rPr lang="nl-NL" sz="1400" dirty="0" err="1">
                <a:solidFill>
                  <a:schemeClr val="tx1"/>
                </a:solidFill>
                <a:latin typeface="+mj-lt"/>
              </a:rPr>
              <a:t>QoL</a:t>
            </a:r>
            <a:r>
              <a:rPr lang="nl-NL" sz="1400" dirty="0">
                <a:solidFill>
                  <a:schemeClr val="tx1"/>
                </a:solidFill>
                <a:latin typeface="+mj-lt"/>
              </a:rPr>
              <a:t> </a:t>
            </a:r>
          </a:p>
          <a:p>
            <a:pPr algn="ctr"/>
            <a:r>
              <a:rPr lang="nl-NL" sz="1400" dirty="0">
                <a:solidFill>
                  <a:schemeClr val="tx1"/>
                </a:solidFill>
                <a:latin typeface="+mj-lt"/>
              </a:rPr>
              <a:t>+ </a:t>
            </a:r>
            <a:r>
              <a:rPr lang="nl-NL" sz="1400" b="1" dirty="0" err="1">
                <a:solidFill>
                  <a:schemeClr val="tx1"/>
                </a:solidFill>
                <a:latin typeface="+mj-lt"/>
              </a:rPr>
              <a:t>Costeffectiveness</a:t>
            </a:r>
            <a:r>
              <a:rPr lang="nl-NL" sz="1400" b="1" dirty="0">
                <a:solidFill>
                  <a:schemeClr val="tx1"/>
                </a:solidFill>
                <a:latin typeface="+mj-lt"/>
              </a:rPr>
              <a:t>-analysis</a:t>
            </a:r>
          </a:p>
        </p:txBody>
      </p:sp>
      <p:sp>
        <p:nvSpPr>
          <p:cNvPr id="24" name="Rechthoek 23"/>
          <p:cNvSpPr/>
          <p:nvPr/>
        </p:nvSpPr>
        <p:spPr>
          <a:xfrm>
            <a:off x="1606069" y="2613941"/>
            <a:ext cx="360040" cy="3623372"/>
          </a:xfrm>
          <a:prstGeom prst="rect">
            <a:avLst/>
          </a:prstGeom>
          <a:solidFill>
            <a:srgbClr val="CCFF99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nl-NL" sz="1100" dirty="0">
                <a:latin typeface="+mj-lt"/>
              </a:rPr>
              <a:t>Side studies</a:t>
            </a:r>
          </a:p>
        </p:txBody>
      </p:sp>
      <p:sp>
        <p:nvSpPr>
          <p:cNvPr id="25" name="Tekstvak 24"/>
          <p:cNvSpPr txBox="1"/>
          <p:nvPr/>
        </p:nvSpPr>
        <p:spPr>
          <a:xfrm>
            <a:off x="1979712" y="4157602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>
                <a:latin typeface="+mj-lt"/>
              </a:rPr>
              <a:t>Jan’24 ±100 </a:t>
            </a:r>
            <a:r>
              <a:rPr lang="nl-NL" sz="1200" dirty="0" err="1">
                <a:latin typeface="+mj-lt"/>
              </a:rPr>
              <a:t>pten</a:t>
            </a:r>
            <a:r>
              <a:rPr lang="nl-NL" sz="1200" dirty="0">
                <a:latin typeface="+mj-lt"/>
              </a:rPr>
              <a:t> QoL-3 en cognitie-2 </a:t>
            </a:r>
            <a:r>
              <a:rPr lang="nl-NL" sz="1200" dirty="0">
                <a:latin typeface="+mj-lt"/>
                <a:sym typeface="Wingdings" panose="05000000000000000000" pitchFamily="2" charset="2"/>
              </a:rPr>
              <a:t> Analysis</a:t>
            </a:r>
            <a:endParaRPr lang="nl-NL" sz="1200" dirty="0">
              <a:latin typeface="+mj-lt"/>
            </a:endParaRPr>
          </a:p>
        </p:txBody>
      </p:sp>
      <p:sp>
        <p:nvSpPr>
          <p:cNvPr id="20" name="Rechthoek 19"/>
          <p:cNvSpPr/>
          <p:nvPr/>
        </p:nvSpPr>
        <p:spPr>
          <a:xfrm>
            <a:off x="1978299" y="4149080"/>
            <a:ext cx="1945629" cy="7645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/>
          <p:cNvSpPr/>
          <p:nvPr/>
        </p:nvSpPr>
        <p:spPr>
          <a:xfrm>
            <a:off x="6791902" y="3375999"/>
            <a:ext cx="1368152" cy="28613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>
                <a:latin typeface="+mj-lt"/>
              </a:rPr>
              <a:t>Analysis side-studies</a:t>
            </a:r>
          </a:p>
        </p:txBody>
      </p:sp>
      <p:cxnSp>
        <p:nvCxnSpPr>
          <p:cNvPr id="21" name="Rechte verbindingslijn met pijl 20"/>
          <p:cNvCxnSpPr/>
          <p:nvPr/>
        </p:nvCxnSpPr>
        <p:spPr>
          <a:xfrm>
            <a:off x="6732240" y="3437863"/>
            <a:ext cx="0" cy="25834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606689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3200" dirty="0">
                <a:solidFill>
                  <a:schemeClr val="accent2"/>
                </a:solidFill>
              </a:rPr>
              <a:t>SUBITO</a:t>
            </a:r>
            <a:r>
              <a:rPr lang="nl-NL" dirty="0"/>
              <a:t/>
            </a:r>
            <a:br>
              <a:rPr lang="nl-NL" dirty="0"/>
            </a:br>
            <a:r>
              <a:rPr lang="nl-NL" dirty="0" err="1"/>
              <a:t>Future</a:t>
            </a:r>
            <a:r>
              <a:rPr lang="nl-NL" dirty="0"/>
              <a:t> </a:t>
            </a:r>
            <a:r>
              <a:rPr lang="nl-NL" dirty="0" err="1"/>
              <a:t>plans</a:t>
            </a:r>
            <a:endParaRPr lang="nl-NL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827584" y="1988840"/>
            <a:ext cx="7776456" cy="315699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Translational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research </a:t>
            </a:r>
            <a:r>
              <a:rPr 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better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biomarkers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nl-NL" sz="1700" dirty="0" err="1">
                <a:latin typeface="Arial" panose="020B0604020202020204" pitchFamily="34" charset="0"/>
                <a:cs typeface="Arial" panose="020B0604020202020204" pitchFamily="34" charset="0"/>
              </a:rPr>
              <a:t>Among</a:t>
            </a:r>
            <a:r>
              <a:rPr lang="nl-NL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700" dirty="0" err="1">
                <a:latin typeface="Arial" panose="020B0604020202020204" pitchFamily="34" charset="0"/>
                <a:cs typeface="Arial" panose="020B0604020202020204" pitchFamily="34" charset="0"/>
              </a:rPr>
              <a:t>others</a:t>
            </a:r>
            <a:r>
              <a:rPr lang="nl-NL" sz="17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nl-NL" sz="1700" dirty="0" err="1">
                <a:latin typeface="Arial" panose="020B0604020202020204" pitchFamily="34" charset="0"/>
                <a:cs typeface="Arial" panose="020B0604020202020204" pitchFamily="34" charset="0"/>
              </a:rPr>
              <a:t>ctDNA</a:t>
            </a:r>
            <a:r>
              <a:rPr lang="nl-NL" sz="1700" dirty="0">
                <a:latin typeface="Arial" panose="020B0604020202020204" pitchFamily="34" charset="0"/>
                <a:cs typeface="Arial" panose="020B0604020202020204" pitchFamily="34" charset="0"/>
              </a:rPr>
              <a:t> analysis, TIL scoring</a:t>
            </a:r>
          </a:p>
          <a:p>
            <a:pPr>
              <a:lnSpc>
                <a:spcPct val="150000"/>
              </a:lnSpc>
            </a:pP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N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" descr="Afbeeldingsresultaten voor universitaire ziekenhuis nederland"/>
          <p:cNvSpPr>
            <a:spLocks noChangeAspect="1" noChangeArrowheads="1"/>
          </p:cNvSpPr>
          <p:nvPr/>
        </p:nvSpPr>
        <p:spPr bwMode="auto">
          <a:xfrm>
            <a:off x="63500" y="-1760538"/>
            <a:ext cx="3924300" cy="366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472030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Kantoorthema">
  <a:themeElements>
    <a:clrScheme name="AVL">
      <a:dk1>
        <a:srgbClr val="3A4D6E"/>
      </a:dk1>
      <a:lt1>
        <a:sysClr val="window" lastClr="FFFFFF"/>
      </a:lt1>
      <a:dk2>
        <a:srgbClr val="3A4D7D"/>
      </a:dk2>
      <a:lt2>
        <a:srgbClr val="FFFFFF"/>
      </a:lt2>
      <a:accent1>
        <a:srgbClr val="7D909F"/>
      </a:accent1>
      <a:accent2>
        <a:srgbClr val="9A0036"/>
      </a:accent2>
      <a:accent3>
        <a:srgbClr val="1F307D"/>
      </a:accent3>
      <a:accent4>
        <a:srgbClr val="878787"/>
      </a:accent4>
      <a:accent5>
        <a:srgbClr val="3A4D6E"/>
      </a:accent5>
      <a:accent6>
        <a:srgbClr val="7D909F"/>
      </a:accent6>
      <a:hlink>
        <a:srgbClr val="1F307D"/>
      </a:hlink>
      <a:folHlink>
        <a:srgbClr val="9A0036"/>
      </a:folHlink>
    </a:clrScheme>
    <a:fontScheme name="AVL-strategie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Kantoor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toor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toor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Kantoor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toor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toor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ECBCF8FDA74C4590EF254CF77E6D44" ma:contentTypeVersion="0" ma:contentTypeDescription="Een nieuw document maken." ma:contentTypeScope="" ma:versionID="63df82d0450c79669833ff32fd7aa80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978a156f712f99d6452530788f7ffe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AEDE700-37C2-45F0-8408-3BEE7E8F11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68C8C38-E071-4A07-8320-713238927C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19C0762-8F75-4EAA-AC62-096EB83DBD9B}">
  <ds:schemaRefs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32077</TotalTime>
  <Words>360</Words>
  <Application>Microsoft Office PowerPoint</Application>
  <PresentationFormat>Diavoorstelling (4:3)</PresentationFormat>
  <Paragraphs>102</Paragraphs>
  <Slides>10</Slides>
  <Notes>10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6" baseType="lpstr">
      <vt:lpstr>ＭＳ Ｐゴシック</vt:lpstr>
      <vt:lpstr>Arial</vt:lpstr>
      <vt:lpstr>Calibri</vt:lpstr>
      <vt:lpstr>Times New Roman</vt:lpstr>
      <vt:lpstr>Wingdings</vt:lpstr>
      <vt:lpstr>Kantoorthema</vt:lpstr>
      <vt:lpstr>SUBITO trial  24-11-2022</vt:lpstr>
      <vt:lpstr>SUBITO trial </vt:lpstr>
      <vt:lpstr>SUBITO </vt:lpstr>
      <vt:lpstr>SUBITO study design</vt:lpstr>
      <vt:lpstr>SUBITO Participating sites</vt:lpstr>
      <vt:lpstr>SUBITO ACCRUAL UPDATE</vt:lpstr>
      <vt:lpstr>SUBITO  QUALITY OF LIFE QUESTIONNAIRES</vt:lpstr>
      <vt:lpstr>SUBITO Supportive care use</vt:lpstr>
      <vt:lpstr>SUBITO </vt:lpstr>
      <vt:lpstr>SUBITO Future plans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info@roomforids.nl</dc:creator>
  <cp:lastModifiedBy>Sasha Kartoidjojo</cp:lastModifiedBy>
  <cp:revision>758</cp:revision>
  <cp:lastPrinted>2022-05-30T15:10:47Z</cp:lastPrinted>
  <dcterms:created xsi:type="dcterms:W3CDTF">2016-05-09T07:23:39Z</dcterms:created>
  <dcterms:modified xsi:type="dcterms:W3CDTF">2022-12-02T14:42:42Z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0x01010015ECBCF8FDA74C4590EF254CF77E6D44</vt:lpwstr>
  </property>
</Properties>
</file>